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28" r:id="rId1"/>
  </p:sldMasterIdLst>
  <p:notesMasterIdLst>
    <p:notesMasterId r:id="rId27"/>
  </p:notesMasterIdLst>
  <p:handoutMasterIdLst>
    <p:handoutMasterId r:id="rId28"/>
  </p:handoutMasterIdLst>
  <p:sldIdLst>
    <p:sldId id="256" r:id="rId2"/>
    <p:sldId id="676" r:id="rId3"/>
    <p:sldId id="621" r:id="rId4"/>
    <p:sldId id="750" r:id="rId5"/>
    <p:sldId id="722" r:id="rId6"/>
    <p:sldId id="682" r:id="rId7"/>
    <p:sldId id="751" r:id="rId8"/>
    <p:sldId id="624" r:id="rId9"/>
    <p:sldId id="625" r:id="rId10"/>
    <p:sldId id="753" r:id="rId11"/>
    <p:sldId id="733" r:id="rId12"/>
    <p:sldId id="725" r:id="rId13"/>
    <p:sldId id="726" r:id="rId14"/>
    <p:sldId id="731" r:id="rId15"/>
    <p:sldId id="735" r:id="rId16"/>
    <p:sldId id="736" r:id="rId17"/>
    <p:sldId id="732" r:id="rId18"/>
    <p:sldId id="705" r:id="rId19"/>
    <p:sldId id="695" r:id="rId20"/>
    <p:sldId id="696" r:id="rId21"/>
    <p:sldId id="697" r:id="rId22"/>
    <p:sldId id="698" r:id="rId23"/>
    <p:sldId id="699" r:id="rId24"/>
    <p:sldId id="700" r:id="rId25"/>
    <p:sldId id="670" r:id="rId26"/>
  </p:sldIdLst>
  <p:sldSz cx="9144000" cy="6858000" type="screen4x3"/>
  <p:notesSz cx="6797675" cy="9926638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C3EDB9"/>
    <a:srgbClr val="FFFFCC"/>
    <a:srgbClr val="5C0000"/>
    <a:srgbClr val="E7CBDA"/>
    <a:srgbClr val="66FF99"/>
    <a:srgbClr val="FF33CC"/>
    <a:srgbClr val="FFCCFF"/>
    <a:srgbClr val="FFFF99"/>
    <a:srgbClr val="05C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8996" autoAdjust="0"/>
  </p:normalViewPr>
  <p:slideViewPr>
    <p:cSldViewPr>
      <p:cViewPr>
        <p:scale>
          <a:sx n="80" d="100"/>
          <a:sy n="80" d="100"/>
        </p:scale>
        <p:origin x="-1546" y="-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65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1B9AD-717B-4186-822D-A16DB0E51323}" type="datetimeFigureOut">
              <a:rPr lang="pl-PL" smtClean="0"/>
              <a:pPr/>
              <a:t>22.04.2018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9358D-C9BA-466E-B0BE-B9326EC8AFB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3777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3C5CB-F571-4C7C-92BC-533D4A89EF87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51ADA-3D2F-4F36-B372-0AF9EC482A1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8822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1200" baseline="0" dirty="0" smtClean="0"/>
              <a:t>. </a:t>
            </a:r>
            <a:endParaRPr lang="pl-PL" sz="12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1</a:t>
            </a:fld>
            <a:endParaRPr lang="pl-PL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11</a:t>
            </a:fld>
            <a:endParaRPr lang="pl-PL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12</a:t>
            </a:fld>
            <a:endParaRPr lang="pl-PL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13</a:t>
            </a:fld>
            <a:endParaRPr lang="pl-PL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521E1-B26E-4865-879C-BC806065A3CB}" type="slidenum">
              <a:rPr lang="pl-PL"/>
              <a:pPr/>
              <a:t>14</a:t>
            </a:fld>
            <a:endParaRPr lang="pl-PL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2000"/>
            <a:ext cx="4976812" cy="3733800"/>
          </a:xfrm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49" y="4724035"/>
            <a:ext cx="4952637" cy="4496918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521E1-B26E-4865-879C-BC806065A3CB}" type="slidenum">
              <a:rPr lang="pl-PL"/>
              <a:pPr/>
              <a:t>15</a:t>
            </a:fld>
            <a:endParaRPr lang="pl-PL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2000"/>
            <a:ext cx="4976812" cy="3733800"/>
          </a:xfrm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49" y="4724035"/>
            <a:ext cx="4952637" cy="4496918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521E1-B26E-4865-879C-BC806065A3CB}" type="slidenum">
              <a:rPr lang="pl-PL"/>
              <a:pPr/>
              <a:t>16</a:t>
            </a:fld>
            <a:endParaRPr lang="pl-PL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62000"/>
            <a:ext cx="4976812" cy="3733800"/>
          </a:xfrm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49" y="4724035"/>
            <a:ext cx="4952637" cy="4496918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25</a:t>
            </a:fld>
            <a:endParaRPr lang="pl-PL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2</a:t>
            </a:fld>
            <a:endParaRPr lang="pl-P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3</a:t>
            </a:fld>
            <a:endParaRPr lang="pl-PL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4</a:t>
            </a:fld>
            <a:endParaRPr lang="pl-PL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5</a:t>
            </a:fld>
            <a:endParaRPr lang="pl-PL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6</a:t>
            </a:fld>
            <a:endParaRPr lang="pl-PL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7</a:t>
            </a:fld>
            <a:endParaRPr lang="pl-PL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9</a:t>
            </a:fld>
            <a:endParaRPr lang="pl-PL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51ADA-3D2F-4F36-B372-0AF9EC482A17}" type="slidenum">
              <a:rPr lang="pl-PL" smtClean="0"/>
              <a:pPr/>
              <a:t>10</a:t>
            </a:fld>
            <a:endParaRPr lang="pl-P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  <a:alpha val="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CE806-7AB3-424B-98DF-90342E087950}" type="datetimeFigureOut">
              <a:rPr lang="pl-PL" smtClean="0"/>
              <a:pPr/>
              <a:t>22.04.2018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5A9E-BE9D-4758-A23C-81C615D91475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714348" y="2175303"/>
            <a:ext cx="7772400" cy="1829761"/>
          </a:xfrm>
        </p:spPr>
        <p:txBody>
          <a:bodyPr>
            <a:normAutofit fontScale="90000"/>
          </a:bodyPr>
          <a:lstStyle/>
          <a:p>
            <a:r>
              <a:rPr lang="pl-PL" b="1" i="1" dirty="0" smtClean="0">
                <a:latin typeface="Calibri" pitchFamily="34" charset="0"/>
              </a:rPr>
              <a:t>WIELOKRYTERIALNE WSPOMAGANIE DECYZJI</a:t>
            </a:r>
            <a:r>
              <a:rPr lang="pl-PL" b="1" i="1" dirty="0" smtClean="0">
                <a:solidFill>
                  <a:srgbClr val="FFFF00"/>
                </a:solidFill>
                <a:latin typeface="Calibri" pitchFamily="34" charset="0"/>
              </a:rPr>
              <a:t/>
            </a:r>
            <a:br>
              <a:rPr lang="pl-PL" b="1" i="1" dirty="0" smtClean="0">
                <a:solidFill>
                  <a:srgbClr val="FFFF00"/>
                </a:solidFill>
                <a:latin typeface="Calibri" pitchFamily="34" charset="0"/>
              </a:rPr>
            </a:b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4572000" y="53012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l-PL" b="1" dirty="0" smtClean="0">
              <a:latin typeface="Calibri" pitchFamily="34" charset="0"/>
            </a:endParaRPr>
          </a:p>
          <a:p>
            <a:r>
              <a:rPr lang="pl-PL" b="1" dirty="0" smtClean="0">
                <a:latin typeface="Calibri" pitchFamily="34" charset="0"/>
              </a:rPr>
              <a:t>Politechnika Krakowska</a:t>
            </a:r>
          </a:p>
          <a:p>
            <a:r>
              <a:rPr lang="pl-PL" b="1" dirty="0" smtClean="0">
                <a:latin typeface="Calibri" pitchFamily="34" charset="0"/>
              </a:rPr>
              <a:t>Dr  inż. Katarzyna Solecka</a:t>
            </a:r>
            <a:endParaRPr lang="pl-PL" b="1" dirty="0">
              <a:latin typeface="Calibri" pitchFamily="34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 l="5556" t="5556" r="11111" b="5556"/>
          <a:stretch>
            <a:fillRect/>
          </a:stretch>
        </p:blipFill>
        <p:spPr bwMode="auto">
          <a:xfrm>
            <a:off x="7884368" y="5301208"/>
            <a:ext cx="100459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0" name="Picture 2" descr="ZSK_25_p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34132"/>
          <a:stretch>
            <a:fillRect/>
          </a:stretch>
        </p:blipFill>
        <p:spPr bwMode="auto">
          <a:xfrm>
            <a:off x="0" y="0"/>
            <a:ext cx="3491880" cy="1620249"/>
          </a:xfrm>
          <a:prstGeom prst="rect">
            <a:avLst/>
          </a:prstGeom>
          <a:noFill/>
        </p:spPr>
      </p:pic>
    </p:spTree>
  </p:cSld>
  <p:clrMapOvr>
    <a:masterClrMapping/>
  </p:clrMapOvr>
  <p:transition advTm="1628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dirty="0" smtClean="0">
                <a:solidFill>
                  <a:srgbClr val="FFFF00"/>
                </a:solidFill>
                <a:latin typeface="Comic Sans MS" pitchFamily="66" charset="0"/>
              </a:rPr>
              <a:t>PRZYKŁADOWE KRYTERIA</a:t>
            </a:r>
            <a:endParaRPr lang="pl-PL" b="1" dirty="0">
              <a:solidFill>
                <a:srgbClr val="FFFF00"/>
              </a:solidFill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 l="11530" t="26251" r="31369" b="8336"/>
          <a:stretch>
            <a:fillRect/>
          </a:stretch>
        </p:blipFill>
        <p:spPr bwMode="auto">
          <a:xfrm>
            <a:off x="285720" y="1214422"/>
            <a:ext cx="8429684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pole tekstowe 4"/>
          <p:cNvSpPr txBox="1"/>
          <p:nvPr/>
        </p:nvSpPr>
        <p:spPr>
          <a:xfrm>
            <a:off x="285720" y="785794"/>
            <a:ext cx="866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i="1" dirty="0" smtClean="0"/>
              <a:t>Przykładowy podział kryteriów na grupy w zależności od kategorii projektu transportowego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dirty="0" smtClean="0">
                <a:solidFill>
                  <a:srgbClr val="FFFF00"/>
                </a:solidFill>
                <a:latin typeface="Comic Sans MS" pitchFamily="66" charset="0"/>
              </a:rPr>
              <a:t>Klasyfikacja metod</a:t>
            </a:r>
            <a:endParaRPr lang="pl-PL" b="1" dirty="0">
              <a:solidFill>
                <a:srgbClr val="FFFF00"/>
              </a:solidFill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 cstate="print"/>
          <a:srcRect l="16322" t="22266" r="32208" b="17688"/>
          <a:stretch>
            <a:fillRect/>
          </a:stretch>
        </p:blipFill>
        <p:spPr bwMode="auto">
          <a:xfrm>
            <a:off x="323528" y="764704"/>
            <a:ext cx="8563050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107950" y="1085513"/>
            <a:ext cx="903605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pl-PL" sz="2200" dirty="0"/>
              <a:t> wyraża zasadę </a:t>
            </a:r>
            <a:r>
              <a:rPr lang="pl-PL" sz="2200" i="1" dirty="0">
                <a:solidFill>
                  <a:srgbClr val="FF0000"/>
                </a:solidFill>
              </a:rPr>
              <a:t>„</a:t>
            </a:r>
            <a:r>
              <a:rPr lang="pl-PL" sz="3200" i="1" dirty="0">
                <a:solidFill>
                  <a:srgbClr val="FF0000"/>
                </a:solidFill>
              </a:rPr>
              <a:t>coś za coś”, </a:t>
            </a:r>
            <a:endParaRPr lang="pl-PL" sz="3200" dirty="0"/>
          </a:p>
          <a:p>
            <a:pPr algn="just">
              <a:buFont typeface="Wingdings" pitchFamily="2" charset="2"/>
              <a:buChar char="Ø"/>
            </a:pPr>
            <a:endParaRPr lang="pl-PL" sz="2000" dirty="0"/>
          </a:p>
          <a:p>
            <a:pPr algn="just">
              <a:buFont typeface="Wingdings" pitchFamily="2" charset="2"/>
              <a:buNone/>
            </a:pPr>
            <a:r>
              <a:rPr lang="pl-PL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ETAPY OCENY W METODZIE </a:t>
            </a:r>
            <a:r>
              <a:rPr lang="pl-PL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K-K</a:t>
            </a:r>
            <a:r>
              <a:rPr lang="pl-PL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pl-PL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 typeface="Wingdings" pitchFamily="2" charset="2"/>
              <a:buChar char="Ø"/>
            </a:pPr>
            <a:endParaRPr lang="pl-PL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sformułowanie listy kryteriów w układzie jednostopniowym lub 								wielostopniowym</a:t>
            </a: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określenie wag kryteriów,</a:t>
            </a: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wyznaczenie kryteriów o charakterze progowym,</a:t>
            </a: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ocena stopnia spełnienia poszczególnych kryteriów przez rozważane  	rozwiązania oraz określenie żądanego minimum spełnienia dla 	kryteriów progowych,</a:t>
            </a: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eliminacja rozwiązań niespełniających kryteriów progowych,</a:t>
            </a: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agregowanie ocen cząstkowych - uzyskanie oceny globalnej,</a:t>
            </a:r>
          </a:p>
          <a:p>
            <a:pPr algn="just">
              <a:buFont typeface="Wingdings" pitchFamily="2" charset="2"/>
              <a:buChar char="Ø"/>
            </a:pPr>
            <a:r>
              <a:rPr lang="pl-PL" sz="2200" dirty="0"/>
              <a:t> uporządkowanie rozwiązań ze względu na wartości wskaźnika oceny 									    globalnej.</a:t>
            </a:r>
          </a:p>
        </p:txBody>
      </p:sp>
      <p:sp>
        <p:nvSpPr>
          <p:cNvPr id="5" name="Prostokąt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l-PL" sz="2400" b="1" dirty="0" smtClean="0">
                <a:solidFill>
                  <a:srgbClr val="FFFF00"/>
                </a:solidFill>
                <a:latin typeface="Calibri" pitchFamily="34" charset="0"/>
              </a:rPr>
              <a:t>Metoda Kompensacyjno – koniunkcyjna – metoda szeregowania</a:t>
            </a:r>
            <a:endParaRPr lang="pl-PL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pl-PL"/>
          </a:p>
        </p:txBody>
      </p:sp>
      <p:graphicFrame>
        <p:nvGraphicFramePr>
          <p:cNvPr id="244740" name="Object 4"/>
          <p:cNvGraphicFramePr>
            <a:graphicFrameLocks noChangeAspect="1"/>
          </p:cNvGraphicFramePr>
          <p:nvPr/>
        </p:nvGraphicFramePr>
        <p:xfrm>
          <a:off x="2916238" y="1484313"/>
          <a:ext cx="2665412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2" name="Równanie" r:id="rId4" imgW="901309" imgH="431613" progId="">
                  <p:embed/>
                </p:oleObj>
              </mc:Choice>
              <mc:Fallback>
                <p:oleObj name="Równanie" r:id="rId4" imgW="901309" imgH="431613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484313"/>
                        <a:ext cx="2665412" cy="126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44" name="Rectangle 8"/>
          <p:cNvSpPr>
            <a:spLocks noChangeArrowheads="1"/>
          </p:cNvSpPr>
          <p:nvPr/>
        </p:nvSpPr>
        <p:spPr bwMode="auto">
          <a:xfrm>
            <a:off x="-1695450" y="26336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pl-PL"/>
          </a:p>
        </p:txBody>
      </p:sp>
      <p:sp>
        <p:nvSpPr>
          <p:cNvPr id="244745" name="Rectangle 9"/>
          <p:cNvSpPr>
            <a:spLocks noChangeArrowheads="1"/>
          </p:cNvSpPr>
          <p:nvPr/>
        </p:nvSpPr>
        <p:spPr bwMode="auto">
          <a:xfrm>
            <a:off x="107950" y="3068638"/>
            <a:ext cx="8451850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363538"/>
            <a:r>
              <a:rPr lang="pl-PL" sz="2200" i="1"/>
              <a:t>S</a:t>
            </a:r>
            <a:r>
              <a:rPr lang="pl-PL" sz="2200" i="1" baseline="-25000"/>
              <a:t>j</a:t>
            </a:r>
            <a:r>
              <a:rPr lang="pl-PL" sz="2200" baseline="-25000"/>
              <a:t> </a:t>
            </a:r>
            <a:r>
              <a:rPr lang="pl-PL" sz="2200"/>
              <a:t> - ocena globalna </a:t>
            </a:r>
            <a:r>
              <a:rPr lang="pl-PL" sz="2200" i="1"/>
              <a:t>j</a:t>
            </a:r>
            <a:r>
              <a:rPr lang="pl-PL" sz="2200"/>
              <a:t> - tego wariantu</a:t>
            </a:r>
          </a:p>
          <a:p>
            <a:pPr indent="363538"/>
            <a:r>
              <a:rPr lang="pl-PL" sz="2200" i="1"/>
              <a:t>s</a:t>
            </a:r>
            <a:r>
              <a:rPr lang="pl-PL" sz="2200" i="1" baseline="-25000"/>
              <a:t>ij</a:t>
            </a:r>
            <a:r>
              <a:rPr lang="pl-PL" sz="2200" i="1">
                <a:cs typeface="Times New Roman" pitchFamily="18" charset="0"/>
              </a:rPr>
              <a:t> </a:t>
            </a:r>
            <a:r>
              <a:rPr lang="pl-PL" sz="2200">
                <a:cs typeface="Times New Roman" pitchFamily="18" charset="0"/>
              </a:rPr>
              <a:t> –  stopień spełnienia</a:t>
            </a:r>
            <a:r>
              <a:rPr lang="pl-PL" sz="2200" i="1">
                <a:cs typeface="Times New Roman" pitchFamily="18" charset="0"/>
              </a:rPr>
              <a:t> i</a:t>
            </a:r>
            <a:r>
              <a:rPr lang="pl-PL" sz="2200">
                <a:cs typeface="Times New Roman" pitchFamily="18" charset="0"/>
              </a:rPr>
              <a:t>-tego kryterium w </a:t>
            </a:r>
            <a:r>
              <a:rPr lang="pl-PL" sz="2200" i="1">
                <a:cs typeface="Times New Roman" pitchFamily="18" charset="0"/>
              </a:rPr>
              <a:t>j</a:t>
            </a:r>
            <a:r>
              <a:rPr lang="pl-PL" sz="2200">
                <a:cs typeface="Times New Roman" pitchFamily="18" charset="0"/>
              </a:rPr>
              <a:t>-tym wariancie </a:t>
            </a:r>
          </a:p>
          <a:p>
            <a:pPr indent="363538"/>
            <a:r>
              <a:rPr lang="pl-PL" sz="2200">
                <a:cs typeface="Times New Roman" pitchFamily="18" charset="0"/>
              </a:rPr>
              <a:t>(w procentach lub w skali dziesięciopunktowej - gdzie 1 oznacza brak </a:t>
            </a:r>
          </a:p>
          <a:p>
            <a:pPr indent="363538"/>
            <a:r>
              <a:rPr lang="pl-PL" sz="2200">
                <a:cs typeface="Times New Roman" pitchFamily="18" charset="0"/>
              </a:rPr>
              <a:t>spełnienia kryterium, a 10 całkowite spełnienie kryterium), </a:t>
            </a:r>
            <a:endParaRPr lang="pl-PL" sz="2200"/>
          </a:p>
          <a:p>
            <a:pPr indent="363538" eaLnBrk="0" hangingPunct="0"/>
            <a:r>
              <a:rPr lang="pl-PL" sz="2200" i="1">
                <a:cs typeface="Times New Roman" pitchFamily="18" charset="0"/>
              </a:rPr>
              <a:t>n</a:t>
            </a:r>
            <a:r>
              <a:rPr lang="pl-PL" sz="2200">
                <a:cs typeface="Times New Roman" pitchFamily="18" charset="0"/>
              </a:rPr>
              <a:t> – liczba rozważanych kryteriów,</a:t>
            </a:r>
            <a:endParaRPr lang="pl-PL" sz="2200"/>
          </a:p>
          <a:p>
            <a:pPr indent="363538"/>
            <a:r>
              <a:rPr lang="pl-PL" sz="2200" i="1"/>
              <a:t>w</a:t>
            </a:r>
            <a:r>
              <a:rPr lang="pl-PL" sz="2200" i="1" baseline="-25000"/>
              <a:t>i</a:t>
            </a:r>
            <a:r>
              <a:rPr lang="pl-PL" sz="2200"/>
              <a:t> - waga </a:t>
            </a:r>
            <a:r>
              <a:rPr lang="pl-PL" sz="2200" i="1"/>
              <a:t>i</a:t>
            </a:r>
            <a:r>
              <a:rPr lang="pl-PL" sz="2200"/>
              <a:t>-tego kryterium (liczba niemianowana,  znormalizowana)</a:t>
            </a:r>
          </a:p>
          <a:p>
            <a:pPr indent="363538" eaLnBrk="0" hangingPunct="0"/>
            <a:endParaRPr lang="pl-PL" sz="2200"/>
          </a:p>
        </p:txBody>
      </p:sp>
      <p:sp>
        <p:nvSpPr>
          <p:cNvPr id="244746" name="Rectangle 10"/>
          <p:cNvSpPr>
            <a:spLocks noChangeArrowheads="1"/>
          </p:cNvSpPr>
          <p:nvPr/>
        </p:nvSpPr>
        <p:spPr bwMode="auto">
          <a:xfrm>
            <a:off x="2484438" y="4652963"/>
            <a:ext cx="7381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just"/>
            <a:r>
              <a:rPr lang="pl-PL" sz="1200">
                <a:cs typeface="Times New Roman" pitchFamily="18" charset="0"/>
              </a:rPr>
              <a:t> –  </a:t>
            </a:r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Metoda Kompensacyjno - koniunkcyjna</a:t>
            </a:r>
            <a:endParaRPr lang="pl-PL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Metoda </a:t>
            </a:r>
            <a:r>
              <a:rPr lang="pl-PL" b="1" dirty="0" err="1" smtClean="0">
                <a:solidFill>
                  <a:srgbClr val="FFFF00"/>
                </a:solidFill>
                <a:latin typeface="Calibri" pitchFamily="34" charset="0"/>
              </a:rPr>
              <a:t>Electre</a:t>
            </a: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 </a:t>
            </a:r>
            <a:endParaRPr lang="pl-PL" dirty="0">
              <a:solidFill>
                <a:srgbClr val="FFFF00"/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95536" y="764704"/>
            <a:ext cx="7871257" cy="606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Blip>
                <a:blip r:embed="rId3"/>
              </a:buBlip>
            </a:pPr>
            <a:r>
              <a:rPr lang="pl-PL" sz="2000" dirty="0"/>
              <a:t>  </a:t>
            </a:r>
            <a:r>
              <a:rPr lang="pl-PL" sz="2000" b="1" dirty="0" smtClean="0"/>
              <a:t>Bernard Roy, 1978</a:t>
            </a:r>
          </a:p>
          <a:p>
            <a:pPr>
              <a:buFontTx/>
              <a:buBlip>
                <a:blip r:embed="rId3"/>
              </a:buBlip>
            </a:pPr>
            <a:endParaRPr lang="pl-PL" sz="1200" b="1" dirty="0" smtClean="0"/>
          </a:p>
          <a:p>
            <a:pPr>
              <a:buFontTx/>
              <a:buBlip>
                <a:blip r:embed="rId3"/>
              </a:buBlip>
            </a:pPr>
            <a:r>
              <a:rPr lang="pl-PL" sz="2000" b="1" dirty="0" smtClean="0"/>
              <a:t> Szkoła </a:t>
            </a:r>
            <a:r>
              <a:rPr lang="pl-PL" sz="2000" b="1" dirty="0"/>
              <a:t>europejska </a:t>
            </a:r>
            <a:endParaRPr lang="pl-PL" sz="2000" b="1" dirty="0" smtClean="0"/>
          </a:p>
          <a:p>
            <a:pPr>
              <a:buFontTx/>
              <a:buBlip>
                <a:blip r:embed="rId3"/>
              </a:buBlip>
            </a:pPr>
            <a:endParaRPr lang="pl-PL" sz="1200" b="1" dirty="0" smtClean="0"/>
          </a:p>
          <a:p>
            <a:pPr>
              <a:buFontTx/>
              <a:buBlip>
                <a:blip r:embed="rId3"/>
              </a:buBlip>
            </a:pPr>
            <a:r>
              <a:rPr lang="pl-PL" sz="2000" b="1" dirty="0" smtClean="0"/>
              <a:t>Wykorzystywana do szeregowania wariantów</a:t>
            </a:r>
            <a:endParaRPr lang="pl-PL" sz="2000" b="1" dirty="0"/>
          </a:p>
          <a:p>
            <a:pPr>
              <a:buFontTx/>
              <a:buBlip>
                <a:blip r:embed="rId3"/>
              </a:buBlip>
            </a:pPr>
            <a:endParaRPr lang="pl-PL" sz="1200" b="1" dirty="0"/>
          </a:p>
          <a:p>
            <a:pPr>
              <a:buFontTx/>
              <a:buBlip>
                <a:blip r:embed="rId3"/>
              </a:buBlip>
            </a:pPr>
            <a:r>
              <a:rPr lang="pl-PL" sz="2000" dirty="0"/>
              <a:t>  </a:t>
            </a:r>
            <a:r>
              <a:rPr lang="pl-PL" sz="2000" b="1" dirty="0"/>
              <a:t>Wagi kryteriów są zdefiniowane przez decydenta</a:t>
            </a:r>
          </a:p>
          <a:p>
            <a:pPr>
              <a:buFontTx/>
              <a:buBlip>
                <a:blip r:embed="rId3"/>
              </a:buBlip>
            </a:pPr>
            <a:endParaRPr lang="pl-PL" sz="1200" b="1" dirty="0"/>
          </a:p>
          <a:p>
            <a:pPr>
              <a:buFontTx/>
              <a:buBlip>
                <a:blip r:embed="rId3"/>
              </a:buBlip>
            </a:pPr>
            <a:r>
              <a:rPr lang="pl-PL" sz="2000" dirty="0"/>
              <a:t>  </a:t>
            </a:r>
            <a:r>
              <a:rPr lang="pl-PL" sz="2000" b="1" dirty="0"/>
              <a:t>Model preferencji decydenta uwzględnia próg nieporównywalności </a:t>
            </a:r>
          </a:p>
          <a:p>
            <a:r>
              <a:rPr lang="pl-PL" sz="2000" b="1" dirty="0"/>
              <a:t>     wariantów (próg równoważności - q, preferencji -  p, veta – v)</a:t>
            </a:r>
          </a:p>
          <a:p>
            <a:pPr>
              <a:buFontTx/>
              <a:buBlip>
                <a:blip r:embed="rId3"/>
              </a:buBlip>
            </a:pPr>
            <a:endParaRPr lang="pl-PL" sz="1200" b="1" dirty="0"/>
          </a:p>
          <a:p>
            <a:pPr>
              <a:buFontTx/>
              <a:buBlip>
                <a:blip r:embed="rId3"/>
              </a:buBlip>
            </a:pPr>
            <a:r>
              <a:rPr lang="pl-PL" sz="2000" dirty="0"/>
              <a:t> </a:t>
            </a:r>
            <a:r>
              <a:rPr lang="pl-PL" sz="2000" b="1" dirty="0"/>
              <a:t>Preferencje decydenta ulegają ewolucji w trakcie procesu decyzyjnego</a:t>
            </a:r>
          </a:p>
          <a:p>
            <a:pPr>
              <a:buFontTx/>
              <a:buBlip>
                <a:blip r:embed="rId3"/>
              </a:buBlip>
            </a:pPr>
            <a:endParaRPr lang="pl-PL" sz="1200" b="1" dirty="0"/>
          </a:p>
          <a:p>
            <a:pPr>
              <a:buFontTx/>
              <a:buBlip>
                <a:blip r:embed="rId3"/>
              </a:buBlip>
            </a:pPr>
            <a:r>
              <a:rPr lang="pl-PL" sz="2000" dirty="0"/>
              <a:t>  </a:t>
            </a:r>
            <a:r>
              <a:rPr lang="pl-PL" sz="2000" b="1" dirty="0"/>
              <a:t>Preferencje decydenta pomiędzy dwoma wariantami wyrażana są </a:t>
            </a:r>
          </a:p>
          <a:p>
            <a:r>
              <a:rPr lang="pl-PL" sz="2000" b="1" dirty="0"/>
              <a:t>    względem każdego kryterium</a:t>
            </a:r>
            <a:r>
              <a:rPr lang="pl-PL" sz="2000" dirty="0"/>
              <a:t> </a:t>
            </a:r>
          </a:p>
          <a:p>
            <a:endParaRPr lang="pl-PL" sz="1200" dirty="0"/>
          </a:p>
          <a:p>
            <a:pPr>
              <a:buFontTx/>
              <a:buBlip>
                <a:blip r:embed="rId3"/>
              </a:buBlip>
            </a:pPr>
            <a:r>
              <a:rPr lang="pl-PL" sz="2000" dirty="0"/>
              <a:t>  </a:t>
            </a:r>
            <a:r>
              <a:rPr lang="pl-PL" sz="2000" b="1" dirty="0"/>
              <a:t>Graficzne przedstawienie rankingu finalnego, który uwzględnia</a:t>
            </a:r>
          </a:p>
          <a:p>
            <a:r>
              <a:rPr lang="pl-PL" sz="2000" b="1" dirty="0"/>
              <a:t>     nieporównywalność</a:t>
            </a:r>
          </a:p>
          <a:p>
            <a:endParaRPr lang="pl-PL" sz="1200" b="1" dirty="0"/>
          </a:p>
          <a:p>
            <a:pPr>
              <a:buFontTx/>
              <a:buBlip>
                <a:blip r:embed="rId3"/>
              </a:buBlip>
            </a:pPr>
            <a:r>
              <a:rPr lang="pl-PL" dirty="0"/>
              <a:t> </a:t>
            </a:r>
            <a:r>
              <a:rPr lang="pl-PL" sz="2000" b="1" dirty="0"/>
              <a:t>Metoda nie uwzględnia </a:t>
            </a:r>
            <a:r>
              <a:rPr lang="pl-PL" sz="2000" b="1" dirty="0" err="1"/>
              <a:t>podkryteriów</a:t>
            </a:r>
            <a:r>
              <a:rPr lang="pl-PL" sz="2000" b="1" dirty="0"/>
              <a:t> oraz miar odległościowych</a:t>
            </a:r>
          </a:p>
          <a:p>
            <a:r>
              <a:rPr lang="pl-PL" sz="2000" b="1" dirty="0"/>
              <a:t>   pomiędzy wariantami </a:t>
            </a:r>
          </a:p>
          <a:p>
            <a:endParaRPr lang="pl-PL" sz="1200" b="1" dirty="0"/>
          </a:p>
          <a:p>
            <a:pPr>
              <a:buFontTx/>
              <a:buBlip>
                <a:blip r:embed="rId3"/>
              </a:buBlip>
            </a:pPr>
            <a:r>
              <a:rPr lang="pl-PL" dirty="0"/>
              <a:t> </a:t>
            </a:r>
            <a:r>
              <a:rPr lang="pl-PL" sz="2000" b="1" dirty="0"/>
              <a:t>Stosowana dla małej liczby wariantów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Metoda </a:t>
            </a:r>
            <a:r>
              <a:rPr lang="pl-PL" b="1" dirty="0" err="1" smtClean="0">
                <a:solidFill>
                  <a:srgbClr val="FFFF00"/>
                </a:solidFill>
                <a:latin typeface="Calibri" pitchFamily="34" charset="0"/>
              </a:rPr>
              <a:t>Electre</a:t>
            </a: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 </a:t>
            </a:r>
            <a:endParaRPr lang="pl-PL" dirty="0">
              <a:solidFill>
                <a:srgbClr val="FFFF00"/>
              </a:solidFill>
            </a:endParaRP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22266" r="29722" b="28516"/>
          <a:stretch>
            <a:fillRect/>
          </a:stretch>
        </p:blipFill>
        <p:spPr bwMode="auto">
          <a:xfrm>
            <a:off x="467544" y="836712"/>
            <a:ext cx="869645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Metoda </a:t>
            </a:r>
            <a:r>
              <a:rPr lang="pl-PL" b="1" dirty="0" err="1" smtClean="0">
                <a:solidFill>
                  <a:srgbClr val="FFFF00"/>
                </a:solidFill>
                <a:latin typeface="Calibri" pitchFamily="34" charset="0"/>
              </a:rPr>
              <a:t>Electre</a:t>
            </a: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 </a:t>
            </a:r>
            <a:endParaRPr lang="pl-PL" dirty="0">
              <a:solidFill>
                <a:srgbClr val="FFFF00"/>
              </a:solidFill>
            </a:endParaRP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 cstate="print"/>
          <a:srcRect l="19090" t="24235" r="29722" b="10797"/>
          <a:stretch>
            <a:fillRect/>
          </a:stretch>
        </p:blipFill>
        <p:spPr bwMode="auto">
          <a:xfrm>
            <a:off x="395536" y="764704"/>
            <a:ext cx="8424936" cy="6011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772F-7551-4F8C-B143-E29AA17D5693}" type="slidenum">
              <a:rPr lang="pl-PL"/>
              <a:pPr/>
              <a:t>17</a:t>
            </a:fld>
            <a:endParaRPr lang="pl-PL"/>
          </a:p>
        </p:txBody>
      </p:sp>
      <p:pic>
        <p:nvPicPr>
          <p:cNvPr id="196611" name="Picture 3"/>
          <p:cNvPicPr>
            <a:picLocks noChangeAspect="1" noChangeArrowheads="1"/>
          </p:cNvPicPr>
          <p:nvPr/>
        </p:nvPicPr>
        <p:blipFill>
          <a:blip r:embed="rId2" cstate="print"/>
          <a:srcRect l="17347" t="23422" r="35058" b="11610"/>
          <a:stretch>
            <a:fillRect/>
          </a:stretch>
        </p:blipFill>
        <p:spPr bwMode="auto">
          <a:xfrm>
            <a:off x="539552" y="764703"/>
            <a:ext cx="7920880" cy="607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Prostokąt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Metoda </a:t>
            </a:r>
            <a:r>
              <a:rPr lang="pl-PL" b="1" dirty="0" err="1" smtClean="0">
                <a:solidFill>
                  <a:srgbClr val="FFFF00"/>
                </a:solidFill>
                <a:latin typeface="Calibri" pitchFamily="34" charset="0"/>
              </a:rPr>
              <a:t>Electre</a:t>
            </a:r>
            <a:r>
              <a:rPr lang="pl-PL" b="1" dirty="0" smtClean="0">
                <a:solidFill>
                  <a:srgbClr val="FFFF00"/>
                </a:solidFill>
                <a:latin typeface="Calibri" pitchFamily="34" charset="0"/>
              </a:rPr>
              <a:t> </a:t>
            </a:r>
            <a:endParaRPr lang="pl-PL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Przykład 1</a:t>
            </a:r>
          </a:p>
        </p:txBody>
      </p:sp>
      <p:sp>
        <p:nvSpPr>
          <p:cNvPr id="6" name="Prostokąt 5"/>
          <p:cNvSpPr/>
          <p:nvPr/>
        </p:nvSpPr>
        <p:spPr>
          <a:xfrm>
            <a:off x="857224" y="3000372"/>
            <a:ext cx="7643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 smtClean="0">
                <a:latin typeface="Arial Black" pitchFamily="34" charset="0"/>
              </a:rPr>
              <a:t>Ocena wielokryterialna koncepcji ścieżek rowerowych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00" y="785794"/>
            <a:ext cx="7056437" cy="720725"/>
          </a:xfrm>
        </p:spPr>
        <p:txBody>
          <a:bodyPr>
            <a:normAutofit fontScale="90000"/>
          </a:bodyPr>
          <a:lstStyle/>
          <a:p>
            <a:r>
              <a:rPr lang="pl-PL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 zakresie realizacji planu mobilności Politechnika:</a:t>
            </a:r>
            <a:br>
              <a:rPr lang="pl-PL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endParaRPr lang="en-US" sz="2400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61124" name="Text Box 4"/>
          <p:cNvSpPr txBox="1"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642350" cy="5472112"/>
          </a:xfrm>
          <a:noFill/>
          <a:ln/>
        </p:spPr>
        <p:txBody>
          <a:bodyPr/>
          <a:lstStyle/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r>
              <a:rPr lang="pl-PL" sz="2200" b="0" dirty="0">
                <a:latin typeface="Times New Roman" pitchFamily="18" charset="0"/>
              </a:rPr>
              <a:t> przeprowadziła szereg badań: </a:t>
            </a:r>
          </a:p>
          <a:p>
            <a:pPr lvl="4">
              <a:buClr>
                <a:schemeClr val="tx1"/>
              </a:buClr>
              <a:buFont typeface="Wingdings" pitchFamily="2" charset="2"/>
              <a:buChar char="Ø"/>
            </a:pPr>
            <a:r>
              <a:rPr lang="pl-PL" sz="2200" dirty="0"/>
              <a:t>identyfikujących zachowania komunikacyjne i preferencje pracowników oraz studentów</a:t>
            </a:r>
          </a:p>
          <a:p>
            <a:pPr lvl="4">
              <a:buClr>
                <a:schemeClr val="tx1"/>
              </a:buClr>
              <a:buFont typeface="Wingdings" pitchFamily="2" charset="2"/>
              <a:buChar char="Ø"/>
            </a:pPr>
            <a:r>
              <a:rPr lang="pl-PL" sz="2200" dirty="0"/>
              <a:t>określających warunki podróżowania do Kampusów Uczelni.</a:t>
            </a:r>
            <a:endParaRPr lang="pl-PL" sz="2000" b="1" dirty="0"/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r>
              <a:rPr lang="pl-PL" sz="2200" b="0" dirty="0">
                <a:latin typeface="Times New Roman" pitchFamily="18" charset="0"/>
              </a:rPr>
              <a:t> stworzono koncepcje ścieżek rowerowych łączących najważniejsze obiekty Uczelni  oraz koncepcje lepszego skomunikowania </a:t>
            </a:r>
            <a:r>
              <a:rPr lang="pl-PL" sz="2200" b="0" dirty="0" err="1">
                <a:latin typeface="Times New Roman" pitchFamily="18" charset="0"/>
              </a:rPr>
              <a:t>komapusów</a:t>
            </a:r>
            <a:r>
              <a:rPr lang="pl-PL" sz="2200" b="0" dirty="0">
                <a:latin typeface="Times New Roman" pitchFamily="18" charset="0"/>
              </a:rPr>
              <a:t> uczelni transportem zbiorowym.</a:t>
            </a:r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endParaRPr lang="pl-PL" sz="800" b="0" dirty="0">
              <a:latin typeface="Times New Roman" pitchFamily="18" charset="0"/>
            </a:endParaRPr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r>
              <a:rPr lang="pl-PL" sz="2200" b="0" dirty="0">
                <a:latin typeface="Times New Roman" pitchFamily="18" charset="0"/>
              </a:rPr>
              <a:t> uruchomiono specjalna stronę internetowa z inf. na temat podróżowania w mieście </a:t>
            </a:r>
            <a:r>
              <a:rPr lang="pl-PL" sz="2200" b="0" i="1" dirty="0" err="1">
                <a:solidFill>
                  <a:srgbClr val="FF0000"/>
                </a:solidFill>
                <a:latin typeface="Times New Roman" pitchFamily="18" charset="0"/>
              </a:rPr>
              <a:t>www.info-komunikacja.one.pl</a:t>
            </a:r>
            <a:r>
              <a:rPr lang="pl-PL" sz="2200" b="0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endParaRPr lang="pl-PL" sz="800" b="0" dirty="0">
              <a:latin typeface="Times New Roman" pitchFamily="18" charset="0"/>
            </a:endParaRPr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r>
              <a:rPr lang="pl-PL" sz="2200" b="0" dirty="0">
                <a:latin typeface="Times New Roman" pitchFamily="18" charset="0"/>
              </a:rPr>
              <a:t> zamontowano 23 dodatkowe stojaki rowerowe na terenie kampusów</a:t>
            </a:r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endParaRPr lang="pl-PL" sz="800" b="0" dirty="0">
              <a:latin typeface="Times New Roman" pitchFamily="18" charset="0"/>
            </a:endParaRPr>
          </a:p>
          <a:p>
            <a:pPr>
              <a:buClr>
                <a:schemeClr val="tx1"/>
              </a:buClr>
              <a:buSzTx/>
              <a:buFont typeface="Wingdings" pitchFamily="2" charset="2"/>
              <a:buChar char="Ø"/>
            </a:pPr>
            <a:r>
              <a:rPr lang="pl-PL" sz="2200" b="0" dirty="0">
                <a:latin typeface="Times New Roman" pitchFamily="18" charset="0"/>
              </a:rPr>
              <a:t> organizowano seminaria i szkolenia promujące proekologiczne podróżowanie (liczne akcje marketingowe i promocyjne)</a:t>
            </a:r>
            <a:r>
              <a:rPr lang="pl-PL" sz="2200" dirty="0">
                <a:latin typeface="Times New Roman" pitchFamily="18" charset="0"/>
              </a:rPr>
              <a:t> </a:t>
            </a:r>
            <a:endParaRPr lang="en-US" sz="2200" dirty="0">
              <a:latin typeface="Times New Roman" pitchFamily="18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Przykład zastosowań – przebieg ścieżek rowerowych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2571736" y="785794"/>
            <a:ext cx="40735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b="1" dirty="0" smtClean="0">
                <a:solidFill>
                  <a:srgbClr val="FF0000"/>
                </a:solidFill>
                <a:latin typeface="Arial Black" pitchFamily="34" charset="0"/>
              </a:rPr>
              <a:t>W </a:t>
            </a:r>
            <a:r>
              <a:rPr lang="pl-PL" sz="8800" b="1" dirty="0" err="1" smtClean="0">
                <a:solidFill>
                  <a:srgbClr val="FF0000"/>
                </a:solidFill>
                <a:latin typeface="Arial Black" pitchFamily="34" charset="0"/>
              </a:rPr>
              <a:t>W</a:t>
            </a:r>
            <a:r>
              <a:rPr lang="pl-PL" sz="8800" b="1" dirty="0" smtClean="0">
                <a:solidFill>
                  <a:srgbClr val="FF0000"/>
                </a:solidFill>
                <a:latin typeface="Arial Black" pitchFamily="34" charset="0"/>
              </a:rPr>
              <a:t> D</a:t>
            </a:r>
            <a:endParaRPr lang="pl-PL" sz="88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-32" y="296281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4000" b="1" i="1" dirty="0" smtClean="0">
                <a:latin typeface="Calibri" pitchFamily="34" charset="0"/>
              </a:rPr>
              <a:t>WIELOKRYTERIALNE </a:t>
            </a:r>
            <a:r>
              <a:rPr lang="pl-PL" sz="4000" b="1" i="1" dirty="0" smtClean="0">
                <a:solidFill>
                  <a:srgbClr val="FFFF00"/>
                </a:solidFill>
                <a:latin typeface="Calibri" pitchFamily="34" charset="0"/>
              </a:rPr>
              <a:t/>
            </a:r>
            <a:br>
              <a:rPr lang="pl-PL" sz="4000" b="1" i="1" dirty="0" smtClean="0">
                <a:solidFill>
                  <a:srgbClr val="FFFF00"/>
                </a:solidFill>
                <a:latin typeface="Calibri" pitchFamily="34" charset="0"/>
              </a:rPr>
            </a:br>
            <a:endParaRPr lang="pl-PL" sz="4000" dirty="0"/>
          </a:p>
        </p:txBody>
      </p:sp>
      <p:sp>
        <p:nvSpPr>
          <p:cNvPr id="6" name="Prostokąt 5"/>
          <p:cNvSpPr/>
          <p:nvPr/>
        </p:nvSpPr>
        <p:spPr>
          <a:xfrm>
            <a:off x="3286116" y="4006998"/>
            <a:ext cx="3610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000" b="1" i="1" dirty="0" smtClean="0">
                <a:latin typeface="Calibri" pitchFamily="34" charset="0"/>
              </a:rPr>
              <a:t>WSPOMAGANIE</a:t>
            </a:r>
            <a:endParaRPr lang="pl-PL" sz="4000" dirty="0"/>
          </a:p>
        </p:txBody>
      </p:sp>
      <p:sp>
        <p:nvSpPr>
          <p:cNvPr id="7" name="Prostokąt 6"/>
          <p:cNvSpPr/>
          <p:nvPr/>
        </p:nvSpPr>
        <p:spPr>
          <a:xfrm>
            <a:off x="7170270" y="4721378"/>
            <a:ext cx="1830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4000" b="1" i="1" dirty="0" smtClean="0">
                <a:latin typeface="Calibri" pitchFamily="34" charset="0"/>
              </a:rPr>
              <a:t>DECYZJI</a:t>
            </a:r>
            <a:endParaRPr lang="pl-PL" sz="4000" dirty="0"/>
          </a:p>
        </p:txBody>
      </p:sp>
      <p:cxnSp>
        <p:nvCxnSpPr>
          <p:cNvPr id="9" name="Łącznik prosty ze strzałką 8"/>
          <p:cNvCxnSpPr/>
          <p:nvPr/>
        </p:nvCxnSpPr>
        <p:spPr>
          <a:xfrm rot="10800000" flipV="1">
            <a:off x="1571604" y="2143116"/>
            <a:ext cx="1143008" cy="714380"/>
          </a:xfrm>
          <a:prstGeom prst="straightConnector1">
            <a:avLst/>
          </a:prstGeom>
          <a:ln w="920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/>
          <p:cNvCxnSpPr/>
          <p:nvPr/>
        </p:nvCxnSpPr>
        <p:spPr>
          <a:xfrm rot="16200000" flipH="1">
            <a:off x="4292757" y="3065301"/>
            <a:ext cx="1578130" cy="19513"/>
          </a:xfrm>
          <a:prstGeom prst="straightConnector1">
            <a:avLst/>
          </a:prstGeom>
          <a:ln w="920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rot="16200000" flipH="1">
            <a:off x="6072198" y="2500306"/>
            <a:ext cx="2428892" cy="1714512"/>
          </a:xfrm>
          <a:prstGeom prst="straightConnector1">
            <a:avLst/>
          </a:prstGeom>
          <a:ln w="920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le tekstowe 15"/>
          <p:cNvSpPr txBox="1"/>
          <p:nvPr/>
        </p:nvSpPr>
        <p:spPr>
          <a:xfrm>
            <a:off x="500034" y="5786454"/>
            <a:ext cx="401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 Black" pitchFamily="34" charset="0"/>
              </a:rPr>
              <a:t>Początki  - 1951r - KOOPMANS</a:t>
            </a:r>
            <a:endParaRPr lang="pl-PL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3" y="115888"/>
            <a:ext cx="9144001" cy="627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811" name="Freeform 3"/>
          <p:cNvSpPr>
            <a:spLocks/>
          </p:cNvSpPr>
          <p:nvPr/>
        </p:nvSpPr>
        <p:spPr bwMode="auto">
          <a:xfrm>
            <a:off x="647700" y="2174875"/>
            <a:ext cx="7970838" cy="1628775"/>
          </a:xfrm>
          <a:custGeom>
            <a:avLst/>
            <a:gdLst/>
            <a:ahLst/>
            <a:cxnLst>
              <a:cxn ang="0">
                <a:pos x="0" y="602"/>
              </a:cxn>
              <a:cxn ang="0">
                <a:pos x="227" y="651"/>
              </a:cxn>
              <a:cxn ang="0">
                <a:pos x="351" y="673"/>
              </a:cxn>
              <a:cxn ang="0">
                <a:pos x="395" y="558"/>
              </a:cxn>
              <a:cxn ang="0">
                <a:pos x="504" y="113"/>
              </a:cxn>
              <a:cxn ang="0">
                <a:pos x="634" y="91"/>
              </a:cxn>
              <a:cxn ang="0">
                <a:pos x="710" y="113"/>
              </a:cxn>
              <a:cxn ang="0">
                <a:pos x="781" y="59"/>
              </a:cxn>
              <a:cxn ang="0">
                <a:pos x="927" y="20"/>
              </a:cxn>
              <a:cxn ang="0">
                <a:pos x="1025" y="20"/>
              </a:cxn>
              <a:cxn ang="0">
                <a:pos x="1085" y="75"/>
              </a:cxn>
              <a:cxn ang="0">
                <a:pos x="1118" y="86"/>
              </a:cxn>
              <a:cxn ang="0">
                <a:pos x="1150" y="53"/>
              </a:cxn>
              <a:cxn ang="0">
                <a:pos x="1188" y="4"/>
              </a:cxn>
              <a:cxn ang="0">
                <a:pos x="1259" y="75"/>
              </a:cxn>
              <a:cxn ang="0">
                <a:pos x="1237" y="77"/>
              </a:cxn>
              <a:cxn ang="0">
                <a:pos x="1286" y="107"/>
              </a:cxn>
              <a:cxn ang="0">
                <a:pos x="1330" y="91"/>
              </a:cxn>
              <a:cxn ang="0">
                <a:pos x="1406" y="102"/>
              </a:cxn>
              <a:cxn ang="0">
                <a:pos x="1547" y="173"/>
              </a:cxn>
              <a:cxn ang="0">
                <a:pos x="1753" y="270"/>
              </a:cxn>
              <a:cxn ang="0">
                <a:pos x="1840" y="417"/>
              </a:cxn>
              <a:cxn ang="0">
                <a:pos x="1906" y="553"/>
              </a:cxn>
              <a:cxn ang="0">
                <a:pos x="2031" y="613"/>
              </a:cxn>
              <a:cxn ang="0">
                <a:pos x="2243" y="673"/>
              </a:cxn>
              <a:cxn ang="0">
                <a:pos x="2531" y="738"/>
              </a:cxn>
              <a:cxn ang="0">
                <a:pos x="2661" y="819"/>
              </a:cxn>
              <a:cxn ang="0">
                <a:pos x="2759" y="868"/>
              </a:cxn>
              <a:cxn ang="0">
                <a:pos x="2813" y="836"/>
              </a:cxn>
              <a:cxn ang="0">
                <a:pos x="2857" y="792"/>
              </a:cxn>
              <a:cxn ang="0">
                <a:pos x="2889" y="754"/>
              </a:cxn>
              <a:cxn ang="0">
                <a:pos x="2943" y="721"/>
              </a:cxn>
              <a:cxn ang="0">
                <a:pos x="2998" y="683"/>
              </a:cxn>
              <a:cxn ang="0">
                <a:pos x="3123" y="798"/>
              </a:cxn>
              <a:cxn ang="0">
                <a:pos x="3505" y="712"/>
              </a:cxn>
              <a:cxn ang="0">
                <a:pos x="3731" y="894"/>
              </a:cxn>
              <a:cxn ang="0">
                <a:pos x="4233" y="825"/>
              </a:cxn>
              <a:cxn ang="0">
                <a:pos x="4775" y="894"/>
              </a:cxn>
              <a:cxn ang="0">
                <a:pos x="5021" y="1026"/>
              </a:cxn>
            </a:cxnLst>
            <a:rect l="0" t="0" r="r" b="b"/>
            <a:pathLst>
              <a:path w="5021" h="1026">
                <a:moveTo>
                  <a:pt x="0" y="602"/>
                </a:moveTo>
                <a:cubicBezTo>
                  <a:pt x="38" y="610"/>
                  <a:pt x="169" y="639"/>
                  <a:pt x="227" y="651"/>
                </a:cubicBezTo>
                <a:cubicBezTo>
                  <a:pt x="285" y="663"/>
                  <a:pt x="323" y="688"/>
                  <a:pt x="351" y="673"/>
                </a:cubicBezTo>
                <a:cubicBezTo>
                  <a:pt x="379" y="658"/>
                  <a:pt x="370" y="651"/>
                  <a:pt x="395" y="558"/>
                </a:cubicBezTo>
                <a:cubicBezTo>
                  <a:pt x="420" y="465"/>
                  <a:pt x="464" y="191"/>
                  <a:pt x="504" y="113"/>
                </a:cubicBezTo>
                <a:cubicBezTo>
                  <a:pt x="544" y="35"/>
                  <a:pt x="600" y="91"/>
                  <a:pt x="634" y="91"/>
                </a:cubicBezTo>
                <a:cubicBezTo>
                  <a:pt x="668" y="91"/>
                  <a:pt x="686" y="118"/>
                  <a:pt x="710" y="113"/>
                </a:cubicBezTo>
                <a:cubicBezTo>
                  <a:pt x="734" y="108"/>
                  <a:pt x="745" y="75"/>
                  <a:pt x="781" y="59"/>
                </a:cubicBezTo>
                <a:cubicBezTo>
                  <a:pt x="817" y="43"/>
                  <a:pt x="886" y="26"/>
                  <a:pt x="927" y="20"/>
                </a:cubicBezTo>
                <a:cubicBezTo>
                  <a:pt x="968" y="14"/>
                  <a:pt x="999" y="11"/>
                  <a:pt x="1025" y="20"/>
                </a:cubicBezTo>
                <a:cubicBezTo>
                  <a:pt x="1051" y="29"/>
                  <a:pt x="1070" y="64"/>
                  <a:pt x="1085" y="75"/>
                </a:cubicBezTo>
                <a:cubicBezTo>
                  <a:pt x="1100" y="86"/>
                  <a:pt x="1107" y="90"/>
                  <a:pt x="1118" y="86"/>
                </a:cubicBezTo>
                <a:cubicBezTo>
                  <a:pt x="1129" y="82"/>
                  <a:pt x="1138" y="67"/>
                  <a:pt x="1150" y="53"/>
                </a:cubicBezTo>
                <a:cubicBezTo>
                  <a:pt x="1162" y="39"/>
                  <a:pt x="1170" y="0"/>
                  <a:pt x="1188" y="4"/>
                </a:cubicBezTo>
                <a:cubicBezTo>
                  <a:pt x="1206" y="8"/>
                  <a:pt x="1251" y="63"/>
                  <a:pt x="1259" y="75"/>
                </a:cubicBezTo>
                <a:cubicBezTo>
                  <a:pt x="1267" y="87"/>
                  <a:pt x="1233" y="72"/>
                  <a:pt x="1237" y="77"/>
                </a:cubicBezTo>
                <a:cubicBezTo>
                  <a:pt x="1241" y="82"/>
                  <a:pt x="1271" y="105"/>
                  <a:pt x="1286" y="107"/>
                </a:cubicBezTo>
                <a:cubicBezTo>
                  <a:pt x="1301" y="109"/>
                  <a:pt x="1310" y="92"/>
                  <a:pt x="1330" y="91"/>
                </a:cubicBezTo>
                <a:cubicBezTo>
                  <a:pt x="1350" y="90"/>
                  <a:pt x="1370" y="88"/>
                  <a:pt x="1406" y="102"/>
                </a:cubicBezTo>
                <a:cubicBezTo>
                  <a:pt x="1442" y="116"/>
                  <a:pt x="1489" y="145"/>
                  <a:pt x="1547" y="173"/>
                </a:cubicBezTo>
                <a:cubicBezTo>
                  <a:pt x="1605" y="201"/>
                  <a:pt x="1704" y="229"/>
                  <a:pt x="1753" y="270"/>
                </a:cubicBezTo>
                <a:cubicBezTo>
                  <a:pt x="1802" y="311"/>
                  <a:pt x="1815" y="370"/>
                  <a:pt x="1840" y="417"/>
                </a:cubicBezTo>
                <a:cubicBezTo>
                  <a:pt x="1865" y="464"/>
                  <a:pt x="1874" y="520"/>
                  <a:pt x="1906" y="553"/>
                </a:cubicBezTo>
                <a:cubicBezTo>
                  <a:pt x="1938" y="586"/>
                  <a:pt x="1975" y="593"/>
                  <a:pt x="2031" y="613"/>
                </a:cubicBezTo>
                <a:cubicBezTo>
                  <a:pt x="2087" y="633"/>
                  <a:pt x="2160" y="652"/>
                  <a:pt x="2243" y="673"/>
                </a:cubicBezTo>
                <a:cubicBezTo>
                  <a:pt x="2326" y="694"/>
                  <a:pt x="2461" y="714"/>
                  <a:pt x="2531" y="738"/>
                </a:cubicBezTo>
                <a:cubicBezTo>
                  <a:pt x="2601" y="762"/>
                  <a:pt x="2623" y="797"/>
                  <a:pt x="2661" y="819"/>
                </a:cubicBezTo>
                <a:cubicBezTo>
                  <a:pt x="2699" y="841"/>
                  <a:pt x="2734" y="865"/>
                  <a:pt x="2759" y="868"/>
                </a:cubicBezTo>
                <a:cubicBezTo>
                  <a:pt x="2784" y="871"/>
                  <a:pt x="2797" y="849"/>
                  <a:pt x="2813" y="836"/>
                </a:cubicBezTo>
                <a:cubicBezTo>
                  <a:pt x="2829" y="823"/>
                  <a:pt x="2845" y="805"/>
                  <a:pt x="2857" y="792"/>
                </a:cubicBezTo>
                <a:cubicBezTo>
                  <a:pt x="2869" y="779"/>
                  <a:pt x="2875" y="766"/>
                  <a:pt x="2889" y="754"/>
                </a:cubicBezTo>
                <a:cubicBezTo>
                  <a:pt x="2903" y="742"/>
                  <a:pt x="2925" y="733"/>
                  <a:pt x="2943" y="721"/>
                </a:cubicBezTo>
                <a:cubicBezTo>
                  <a:pt x="2961" y="709"/>
                  <a:pt x="2968" y="670"/>
                  <a:pt x="2998" y="683"/>
                </a:cubicBezTo>
                <a:cubicBezTo>
                  <a:pt x="3028" y="696"/>
                  <a:pt x="3039" y="793"/>
                  <a:pt x="3123" y="798"/>
                </a:cubicBezTo>
                <a:cubicBezTo>
                  <a:pt x="3207" y="803"/>
                  <a:pt x="3404" y="696"/>
                  <a:pt x="3505" y="712"/>
                </a:cubicBezTo>
                <a:cubicBezTo>
                  <a:pt x="3606" y="728"/>
                  <a:pt x="3610" y="875"/>
                  <a:pt x="3731" y="894"/>
                </a:cubicBezTo>
                <a:cubicBezTo>
                  <a:pt x="3852" y="913"/>
                  <a:pt x="4059" y="825"/>
                  <a:pt x="4233" y="825"/>
                </a:cubicBezTo>
                <a:cubicBezTo>
                  <a:pt x="4407" y="825"/>
                  <a:pt x="4644" y="860"/>
                  <a:pt x="4775" y="894"/>
                </a:cubicBezTo>
                <a:cubicBezTo>
                  <a:pt x="4906" y="928"/>
                  <a:pt x="4970" y="998"/>
                  <a:pt x="5021" y="1026"/>
                </a:cubicBezTo>
              </a:path>
            </a:pathLst>
          </a:custGeom>
          <a:noFill/>
          <a:ln w="63500" cap="flat">
            <a:solidFill>
              <a:srgbClr val="3399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pl-PL"/>
          </a:p>
        </p:txBody>
      </p:sp>
      <p:sp>
        <p:nvSpPr>
          <p:cNvPr id="247812" name="Freeform 4"/>
          <p:cNvSpPr>
            <a:spLocks/>
          </p:cNvSpPr>
          <p:nvPr/>
        </p:nvSpPr>
        <p:spPr bwMode="auto">
          <a:xfrm>
            <a:off x="509588" y="2112963"/>
            <a:ext cx="7950200" cy="1555750"/>
          </a:xfrm>
          <a:custGeom>
            <a:avLst/>
            <a:gdLst/>
            <a:ahLst/>
            <a:cxnLst>
              <a:cxn ang="0">
                <a:pos x="0" y="587"/>
              </a:cxn>
              <a:cxn ang="0">
                <a:pos x="244" y="636"/>
              </a:cxn>
              <a:cxn ang="0">
                <a:pos x="407" y="669"/>
              </a:cxn>
              <a:cxn ang="0">
                <a:pos x="467" y="435"/>
              </a:cxn>
              <a:cxn ang="0">
                <a:pos x="554" y="131"/>
              </a:cxn>
              <a:cxn ang="0">
                <a:pos x="641" y="76"/>
              </a:cxn>
              <a:cxn ang="0">
                <a:pos x="782" y="104"/>
              </a:cxn>
              <a:cxn ang="0">
                <a:pos x="1043" y="11"/>
              </a:cxn>
              <a:cxn ang="0">
                <a:pos x="1141" y="38"/>
              </a:cxn>
              <a:cxn ang="0">
                <a:pos x="1206" y="60"/>
              </a:cxn>
              <a:cxn ang="0">
                <a:pos x="1266" y="11"/>
              </a:cxn>
              <a:cxn ang="0">
                <a:pos x="1336" y="44"/>
              </a:cxn>
              <a:cxn ang="0">
                <a:pos x="1369" y="104"/>
              </a:cxn>
              <a:cxn ang="0">
                <a:pos x="1418" y="104"/>
              </a:cxn>
              <a:cxn ang="0">
                <a:pos x="1489" y="87"/>
              </a:cxn>
              <a:cxn ang="0">
                <a:pos x="1880" y="310"/>
              </a:cxn>
              <a:cxn ang="0">
                <a:pos x="2048" y="565"/>
              </a:cxn>
              <a:cxn ang="0">
                <a:pos x="2314" y="658"/>
              </a:cxn>
              <a:cxn ang="0">
                <a:pos x="2559" y="728"/>
              </a:cxn>
              <a:cxn ang="0">
                <a:pos x="2749" y="810"/>
              </a:cxn>
              <a:cxn ang="0">
                <a:pos x="2820" y="853"/>
              </a:cxn>
              <a:cxn ang="0">
                <a:pos x="2863" y="881"/>
              </a:cxn>
              <a:cxn ang="0">
                <a:pos x="2950" y="756"/>
              </a:cxn>
              <a:cxn ang="0">
                <a:pos x="3048" y="696"/>
              </a:cxn>
              <a:cxn ang="0">
                <a:pos x="3162" y="413"/>
              </a:cxn>
              <a:cxn ang="0">
                <a:pos x="3287" y="370"/>
              </a:cxn>
              <a:cxn ang="0">
                <a:pos x="3858" y="522"/>
              </a:cxn>
              <a:cxn ang="0">
                <a:pos x="4010" y="614"/>
              </a:cxn>
              <a:cxn ang="0">
                <a:pos x="4146" y="750"/>
              </a:cxn>
              <a:cxn ang="0">
                <a:pos x="4249" y="756"/>
              </a:cxn>
              <a:cxn ang="0">
                <a:pos x="4369" y="772"/>
              </a:cxn>
              <a:cxn ang="0">
                <a:pos x="4418" y="844"/>
              </a:cxn>
              <a:cxn ang="0">
                <a:pos x="4826" y="890"/>
              </a:cxn>
              <a:cxn ang="0">
                <a:pos x="5008" y="980"/>
              </a:cxn>
            </a:cxnLst>
            <a:rect l="0" t="0" r="r" b="b"/>
            <a:pathLst>
              <a:path w="5008" h="980">
                <a:moveTo>
                  <a:pt x="0" y="587"/>
                </a:moveTo>
                <a:cubicBezTo>
                  <a:pt x="42" y="595"/>
                  <a:pt x="176" y="622"/>
                  <a:pt x="244" y="636"/>
                </a:cubicBezTo>
                <a:cubicBezTo>
                  <a:pt x="312" y="650"/>
                  <a:pt x="370" y="702"/>
                  <a:pt x="407" y="669"/>
                </a:cubicBezTo>
                <a:cubicBezTo>
                  <a:pt x="444" y="636"/>
                  <a:pt x="443" y="525"/>
                  <a:pt x="467" y="435"/>
                </a:cubicBezTo>
                <a:cubicBezTo>
                  <a:pt x="491" y="345"/>
                  <a:pt x="525" y="191"/>
                  <a:pt x="554" y="131"/>
                </a:cubicBezTo>
                <a:cubicBezTo>
                  <a:pt x="583" y="71"/>
                  <a:pt x="603" y="80"/>
                  <a:pt x="641" y="76"/>
                </a:cubicBezTo>
                <a:cubicBezTo>
                  <a:pt x="679" y="72"/>
                  <a:pt x="715" y="115"/>
                  <a:pt x="782" y="104"/>
                </a:cubicBezTo>
                <a:cubicBezTo>
                  <a:pt x="849" y="93"/>
                  <a:pt x="983" y="22"/>
                  <a:pt x="1043" y="11"/>
                </a:cubicBezTo>
                <a:cubicBezTo>
                  <a:pt x="1103" y="0"/>
                  <a:pt x="1114" y="30"/>
                  <a:pt x="1141" y="38"/>
                </a:cubicBezTo>
                <a:cubicBezTo>
                  <a:pt x="1168" y="46"/>
                  <a:pt x="1185" y="64"/>
                  <a:pt x="1206" y="60"/>
                </a:cubicBezTo>
                <a:cubicBezTo>
                  <a:pt x="1227" y="56"/>
                  <a:pt x="1244" y="14"/>
                  <a:pt x="1266" y="11"/>
                </a:cubicBezTo>
                <a:cubicBezTo>
                  <a:pt x="1288" y="8"/>
                  <a:pt x="1319" y="28"/>
                  <a:pt x="1336" y="44"/>
                </a:cubicBezTo>
                <a:cubicBezTo>
                  <a:pt x="1353" y="60"/>
                  <a:pt x="1355" y="94"/>
                  <a:pt x="1369" y="104"/>
                </a:cubicBezTo>
                <a:cubicBezTo>
                  <a:pt x="1383" y="114"/>
                  <a:pt x="1398" y="107"/>
                  <a:pt x="1418" y="104"/>
                </a:cubicBezTo>
                <a:cubicBezTo>
                  <a:pt x="1438" y="101"/>
                  <a:pt x="1412" y="53"/>
                  <a:pt x="1489" y="87"/>
                </a:cubicBezTo>
                <a:cubicBezTo>
                  <a:pt x="1566" y="121"/>
                  <a:pt x="1787" y="230"/>
                  <a:pt x="1880" y="310"/>
                </a:cubicBezTo>
                <a:cubicBezTo>
                  <a:pt x="1973" y="390"/>
                  <a:pt x="1976" y="507"/>
                  <a:pt x="2048" y="565"/>
                </a:cubicBezTo>
                <a:cubicBezTo>
                  <a:pt x="2120" y="623"/>
                  <a:pt x="2229" y="631"/>
                  <a:pt x="2314" y="658"/>
                </a:cubicBezTo>
                <a:cubicBezTo>
                  <a:pt x="2399" y="685"/>
                  <a:pt x="2487" y="703"/>
                  <a:pt x="2559" y="728"/>
                </a:cubicBezTo>
                <a:cubicBezTo>
                  <a:pt x="2631" y="753"/>
                  <a:pt x="2705" y="789"/>
                  <a:pt x="2749" y="810"/>
                </a:cubicBezTo>
                <a:cubicBezTo>
                  <a:pt x="2793" y="831"/>
                  <a:pt x="2801" y="841"/>
                  <a:pt x="2820" y="853"/>
                </a:cubicBezTo>
                <a:cubicBezTo>
                  <a:pt x="2839" y="865"/>
                  <a:pt x="2841" y="897"/>
                  <a:pt x="2863" y="881"/>
                </a:cubicBezTo>
                <a:cubicBezTo>
                  <a:pt x="2885" y="865"/>
                  <a:pt x="2919" y="787"/>
                  <a:pt x="2950" y="756"/>
                </a:cubicBezTo>
                <a:cubicBezTo>
                  <a:pt x="2981" y="725"/>
                  <a:pt x="3013" y="753"/>
                  <a:pt x="3048" y="696"/>
                </a:cubicBezTo>
                <a:cubicBezTo>
                  <a:pt x="3083" y="639"/>
                  <a:pt x="3122" y="467"/>
                  <a:pt x="3162" y="413"/>
                </a:cubicBezTo>
                <a:cubicBezTo>
                  <a:pt x="3202" y="359"/>
                  <a:pt x="3171" y="352"/>
                  <a:pt x="3287" y="370"/>
                </a:cubicBezTo>
                <a:cubicBezTo>
                  <a:pt x="3403" y="388"/>
                  <a:pt x="3738" y="481"/>
                  <a:pt x="3858" y="522"/>
                </a:cubicBezTo>
                <a:cubicBezTo>
                  <a:pt x="3978" y="563"/>
                  <a:pt x="3962" y="576"/>
                  <a:pt x="4010" y="614"/>
                </a:cubicBezTo>
                <a:cubicBezTo>
                  <a:pt x="4058" y="652"/>
                  <a:pt x="4106" y="726"/>
                  <a:pt x="4146" y="750"/>
                </a:cubicBezTo>
                <a:cubicBezTo>
                  <a:pt x="4186" y="774"/>
                  <a:pt x="4212" y="752"/>
                  <a:pt x="4249" y="756"/>
                </a:cubicBezTo>
                <a:cubicBezTo>
                  <a:pt x="4286" y="760"/>
                  <a:pt x="4341" y="757"/>
                  <a:pt x="4369" y="772"/>
                </a:cubicBezTo>
                <a:cubicBezTo>
                  <a:pt x="4397" y="787"/>
                  <a:pt x="4342" y="824"/>
                  <a:pt x="4418" y="844"/>
                </a:cubicBezTo>
                <a:cubicBezTo>
                  <a:pt x="4494" y="864"/>
                  <a:pt x="4728" y="867"/>
                  <a:pt x="4826" y="890"/>
                </a:cubicBezTo>
                <a:cubicBezTo>
                  <a:pt x="4924" y="913"/>
                  <a:pt x="4978" y="957"/>
                  <a:pt x="5008" y="980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pl-PL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8316913" y="3716338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1400" b="1">
                <a:latin typeface="Arial" charset="0"/>
              </a:rPr>
              <a:t>W2</a:t>
            </a:r>
            <a:endParaRPr lang="en-US" sz="1400" b="1">
              <a:latin typeface="Arial" charset="0"/>
            </a:endParaRPr>
          </a:p>
        </p:txBody>
      </p:sp>
      <p:sp>
        <p:nvSpPr>
          <p:cNvPr id="247814" name="Text Box 6"/>
          <p:cNvSpPr txBox="1">
            <a:spLocks noChangeArrowheads="1"/>
          </p:cNvSpPr>
          <p:nvPr/>
        </p:nvSpPr>
        <p:spPr bwMode="auto">
          <a:xfrm>
            <a:off x="179388" y="287972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1400" b="1">
                <a:latin typeface="Arial" charset="0"/>
              </a:rPr>
              <a:t>W3</a:t>
            </a:r>
            <a:endParaRPr lang="en-US" sz="1400" b="1">
              <a:latin typeface="Arial" charset="0"/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8459788" y="3429000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1400" b="1">
                <a:latin typeface="Arial" charset="0"/>
              </a:rPr>
              <a:t>W4</a:t>
            </a:r>
            <a:endParaRPr lang="en-US" sz="1400" b="1">
              <a:latin typeface="Arial" charset="0"/>
            </a:endParaRPr>
          </a:p>
        </p:txBody>
      </p:sp>
      <p:sp>
        <p:nvSpPr>
          <p:cNvPr id="247816" name="Freeform 8"/>
          <p:cNvSpPr>
            <a:spLocks/>
          </p:cNvSpPr>
          <p:nvPr/>
        </p:nvSpPr>
        <p:spPr bwMode="auto">
          <a:xfrm>
            <a:off x="577850" y="2327275"/>
            <a:ext cx="7988300" cy="1406525"/>
          </a:xfrm>
          <a:custGeom>
            <a:avLst/>
            <a:gdLst/>
            <a:ahLst/>
            <a:cxnLst>
              <a:cxn ang="0">
                <a:pos x="0" y="588"/>
              </a:cxn>
              <a:cxn ang="0">
                <a:pos x="201" y="621"/>
              </a:cxn>
              <a:cxn ang="0">
                <a:pos x="332" y="659"/>
              </a:cxn>
              <a:cxn ang="0">
                <a:pos x="440" y="691"/>
              </a:cxn>
              <a:cxn ang="0">
                <a:pos x="500" y="550"/>
              </a:cxn>
              <a:cxn ang="0">
                <a:pos x="527" y="430"/>
              </a:cxn>
              <a:cxn ang="0">
                <a:pos x="603" y="148"/>
              </a:cxn>
              <a:cxn ang="0">
                <a:pos x="641" y="56"/>
              </a:cxn>
              <a:cxn ang="0">
                <a:pos x="766" y="88"/>
              </a:cxn>
              <a:cxn ang="0">
                <a:pos x="940" y="17"/>
              </a:cxn>
              <a:cxn ang="0">
                <a:pos x="1027" y="1"/>
              </a:cxn>
              <a:cxn ang="0">
                <a:pos x="1110" y="22"/>
              </a:cxn>
              <a:cxn ang="0">
                <a:pos x="1179" y="66"/>
              </a:cxn>
              <a:cxn ang="0">
                <a:pos x="1217" y="17"/>
              </a:cxn>
              <a:cxn ang="0">
                <a:pos x="1234" y="17"/>
              </a:cxn>
              <a:cxn ang="0">
                <a:pos x="1272" y="83"/>
              </a:cxn>
              <a:cxn ang="0">
                <a:pos x="1331" y="99"/>
              </a:cxn>
              <a:cxn ang="0">
                <a:pos x="1397" y="88"/>
              </a:cxn>
              <a:cxn ang="0">
                <a:pos x="1549" y="153"/>
              </a:cxn>
              <a:cxn ang="0">
                <a:pos x="1695" y="224"/>
              </a:cxn>
              <a:cxn ang="0">
                <a:pos x="1744" y="251"/>
              </a:cxn>
              <a:cxn ang="0">
                <a:pos x="1799" y="349"/>
              </a:cxn>
              <a:cxn ang="0">
                <a:pos x="1864" y="458"/>
              </a:cxn>
              <a:cxn ang="0">
                <a:pos x="1951" y="566"/>
              </a:cxn>
              <a:cxn ang="0">
                <a:pos x="2195" y="642"/>
              </a:cxn>
              <a:cxn ang="0">
                <a:pos x="2570" y="718"/>
              </a:cxn>
              <a:cxn ang="0">
                <a:pos x="2750" y="827"/>
              </a:cxn>
              <a:cxn ang="0">
                <a:pos x="2858" y="865"/>
              </a:cxn>
              <a:cxn ang="0">
                <a:pos x="2994" y="702"/>
              </a:cxn>
              <a:cxn ang="0">
                <a:pos x="3060" y="702"/>
              </a:cxn>
              <a:cxn ang="0">
                <a:pos x="3456" y="588"/>
              </a:cxn>
              <a:cxn ang="0">
                <a:pos x="3744" y="561"/>
              </a:cxn>
              <a:cxn ang="0">
                <a:pos x="3978" y="479"/>
              </a:cxn>
              <a:cxn ang="0">
                <a:pos x="4043" y="512"/>
              </a:cxn>
              <a:cxn ang="0">
                <a:pos x="4119" y="604"/>
              </a:cxn>
              <a:cxn ang="0">
                <a:pos x="4211" y="593"/>
              </a:cxn>
              <a:cxn ang="0">
                <a:pos x="4293" y="599"/>
              </a:cxn>
              <a:cxn ang="0">
                <a:pos x="4336" y="599"/>
              </a:cxn>
              <a:cxn ang="0">
                <a:pos x="4373" y="681"/>
              </a:cxn>
              <a:cxn ang="0">
                <a:pos x="4467" y="691"/>
              </a:cxn>
              <a:cxn ang="0">
                <a:pos x="4597" y="702"/>
              </a:cxn>
              <a:cxn ang="0">
                <a:pos x="4766" y="724"/>
              </a:cxn>
              <a:cxn ang="0">
                <a:pos x="4804" y="718"/>
              </a:cxn>
              <a:cxn ang="0">
                <a:pos x="4956" y="805"/>
              </a:cxn>
              <a:cxn ang="0">
                <a:pos x="5032" y="860"/>
              </a:cxn>
            </a:cxnLst>
            <a:rect l="0" t="0" r="r" b="b"/>
            <a:pathLst>
              <a:path w="5032" h="886">
                <a:moveTo>
                  <a:pt x="0" y="588"/>
                </a:moveTo>
                <a:cubicBezTo>
                  <a:pt x="33" y="593"/>
                  <a:pt x="146" y="609"/>
                  <a:pt x="201" y="621"/>
                </a:cubicBezTo>
                <a:cubicBezTo>
                  <a:pt x="256" y="633"/>
                  <a:pt x="292" y="647"/>
                  <a:pt x="332" y="659"/>
                </a:cubicBezTo>
                <a:cubicBezTo>
                  <a:pt x="372" y="671"/>
                  <a:pt x="412" y="709"/>
                  <a:pt x="440" y="691"/>
                </a:cubicBezTo>
                <a:cubicBezTo>
                  <a:pt x="468" y="673"/>
                  <a:pt x="485" y="594"/>
                  <a:pt x="500" y="550"/>
                </a:cubicBezTo>
                <a:cubicBezTo>
                  <a:pt x="515" y="506"/>
                  <a:pt x="510" y="497"/>
                  <a:pt x="527" y="430"/>
                </a:cubicBezTo>
                <a:cubicBezTo>
                  <a:pt x="544" y="363"/>
                  <a:pt x="584" y="210"/>
                  <a:pt x="603" y="148"/>
                </a:cubicBezTo>
                <a:cubicBezTo>
                  <a:pt x="622" y="86"/>
                  <a:pt x="614" y="66"/>
                  <a:pt x="641" y="56"/>
                </a:cubicBezTo>
                <a:cubicBezTo>
                  <a:pt x="668" y="46"/>
                  <a:pt x="716" y="94"/>
                  <a:pt x="766" y="88"/>
                </a:cubicBezTo>
                <a:cubicBezTo>
                  <a:pt x="816" y="82"/>
                  <a:pt x="896" y="32"/>
                  <a:pt x="940" y="17"/>
                </a:cubicBezTo>
                <a:cubicBezTo>
                  <a:pt x="984" y="2"/>
                  <a:pt x="999" y="0"/>
                  <a:pt x="1027" y="1"/>
                </a:cubicBezTo>
                <a:cubicBezTo>
                  <a:pt x="1055" y="2"/>
                  <a:pt x="1085" y="11"/>
                  <a:pt x="1110" y="22"/>
                </a:cubicBezTo>
                <a:cubicBezTo>
                  <a:pt x="1135" y="33"/>
                  <a:pt x="1161" y="67"/>
                  <a:pt x="1179" y="66"/>
                </a:cubicBezTo>
                <a:cubicBezTo>
                  <a:pt x="1197" y="65"/>
                  <a:pt x="1208" y="25"/>
                  <a:pt x="1217" y="17"/>
                </a:cubicBezTo>
                <a:cubicBezTo>
                  <a:pt x="1226" y="9"/>
                  <a:pt x="1225" y="6"/>
                  <a:pt x="1234" y="17"/>
                </a:cubicBezTo>
                <a:cubicBezTo>
                  <a:pt x="1243" y="28"/>
                  <a:pt x="1256" y="69"/>
                  <a:pt x="1272" y="83"/>
                </a:cubicBezTo>
                <a:cubicBezTo>
                  <a:pt x="1288" y="97"/>
                  <a:pt x="1310" y="98"/>
                  <a:pt x="1331" y="99"/>
                </a:cubicBezTo>
                <a:cubicBezTo>
                  <a:pt x="1352" y="100"/>
                  <a:pt x="1361" y="79"/>
                  <a:pt x="1397" y="88"/>
                </a:cubicBezTo>
                <a:cubicBezTo>
                  <a:pt x="1433" y="97"/>
                  <a:pt x="1499" y="130"/>
                  <a:pt x="1549" y="153"/>
                </a:cubicBezTo>
                <a:cubicBezTo>
                  <a:pt x="1599" y="176"/>
                  <a:pt x="1662" y="208"/>
                  <a:pt x="1695" y="224"/>
                </a:cubicBezTo>
                <a:cubicBezTo>
                  <a:pt x="1728" y="240"/>
                  <a:pt x="1727" y="230"/>
                  <a:pt x="1744" y="251"/>
                </a:cubicBezTo>
                <a:cubicBezTo>
                  <a:pt x="1761" y="272"/>
                  <a:pt x="1779" y="314"/>
                  <a:pt x="1799" y="349"/>
                </a:cubicBezTo>
                <a:cubicBezTo>
                  <a:pt x="1819" y="384"/>
                  <a:pt x="1839" y="422"/>
                  <a:pt x="1864" y="458"/>
                </a:cubicBezTo>
                <a:cubicBezTo>
                  <a:pt x="1889" y="494"/>
                  <a:pt x="1896" y="535"/>
                  <a:pt x="1951" y="566"/>
                </a:cubicBezTo>
                <a:cubicBezTo>
                  <a:pt x="2006" y="597"/>
                  <a:pt x="2092" y="617"/>
                  <a:pt x="2195" y="642"/>
                </a:cubicBezTo>
                <a:cubicBezTo>
                  <a:pt x="2298" y="667"/>
                  <a:pt x="2478" y="687"/>
                  <a:pt x="2570" y="718"/>
                </a:cubicBezTo>
                <a:cubicBezTo>
                  <a:pt x="2662" y="749"/>
                  <a:pt x="2702" y="803"/>
                  <a:pt x="2750" y="827"/>
                </a:cubicBezTo>
                <a:cubicBezTo>
                  <a:pt x="2798" y="851"/>
                  <a:pt x="2817" y="886"/>
                  <a:pt x="2858" y="865"/>
                </a:cubicBezTo>
                <a:cubicBezTo>
                  <a:pt x="2899" y="844"/>
                  <a:pt x="2960" y="729"/>
                  <a:pt x="2994" y="702"/>
                </a:cubicBezTo>
                <a:cubicBezTo>
                  <a:pt x="3028" y="675"/>
                  <a:pt x="2983" y="721"/>
                  <a:pt x="3060" y="702"/>
                </a:cubicBezTo>
                <a:cubicBezTo>
                  <a:pt x="3137" y="683"/>
                  <a:pt x="3342" y="612"/>
                  <a:pt x="3456" y="588"/>
                </a:cubicBezTo>
                <a:cubicBezTo>
                  <a:pt x="3570" y="564"/>
                  <a:pt x="3657" y="579"/>
                  <a:pt x="3744" y="561"/>
                </a:cubicBezTo>
                <a:cubicBezTo>
                  <a:pt x="3831" y="543"/>
                  <a:pt x="3928" y="487"/>
                  <a:pt x="3978" y="479"/>
                </a:cubicBezTo>
                <a:cubicBezTo>
                  <a:pt x="4028" y="471"/>
                  <a:pt x="4020" y="491"/>
                  <a:pt x="4043" y="512"/>
                </a:cubicBezTo>
                <a:cubicBezTo>
                  <a:pt x="4066" y="533"/>
                  <a:pt x="4091" y="591"/>
                  <a:pt x="4119" y="604"/>
                </a:cubicBezTo>
                <a:cubicBezTo>
                  <a:pt x="4147" y="617"/>
                  <a:pt x="4182" y="594"/>
                  <a:pt x="4211" y="593"/>
                </a:cubicBezTo>
                <a:cubicBezTo>
                  <a:pt x="4240" y="592"/>
                  <a:pt x="4272" y="598"/>
                  <a:pt x="4293" y="599"/>
                </a:cubicBezTo>
                <a:cubicBezTo>
                  <a:pt x="4314" y="600"/>
                  <a:pt x="4323" y="585"/>
                  <a:pt x="4336" y="599"/>
                </a:cubicBezTo>
                <a:cubicBezTo>
                  <a:pt x="4349" y="613"/>
                  <a:pt x="4351" y="666"/>
                  <a:pt x="4373" y="681"/>
                </a:cubicBezTo>
                <a:cubicBezTo>
                  <a:pt x="4395" y="696"/>
                  <a:pt x="4430" y="688"/>
                  <a:pt x="4467" y="691"/>
                </a:cubicBezTo>
                <a:cubicBezTo>
                  <a:pt x="4504" y="694"/>
                  <a:pt x="4547" y="696"/>
                  <a:pt x="4597" y="702"/>
                </a:cubicBezTo>
                <a:cubicBezTo>
                  <a:pt x="4647" y="708"/>
                  <a:pt x="4732" y="721"/>
                  <a:pt x="4766" y="724"/>
                </a:cubicBezTo>
                <a:cubicBezTo>
                  <a:pt x="4800" y="727"/>
                  <a:pt x="4772" y="704"/>
                  <a:pt x="4804" y="718"/>
                </a:cubicBezTo>
                <a:cubicBezTo>
                  <a:pt x="4836" y="732"/>
                  <a:pt x="4918" y="781"/>
                  <a:pt x="4956" y="805"/>
                </a:cubicBezTo>
                <a:cubicBezTo>
                  <a:pt x="4994" y="829"/>
                  <a:pt x="5016" y="849"/>
                  <a:pt x="5032" y="860"/>
                </a:cubicBezTo>
              </a:path>
            </a:pathLst>
          </a:custGeom>
          <a:noFill/>
          <a:ln w="50800" cap="flat">
            <a:solidFill>
              <a:srgbClr val="80808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pl-PL"/>
          </a:p>
        </p:txBody>
      </p:sp>
      <p:sp>
        <p:nvSpPr>
          <p:cNvPr id="247817" name="Freeform 9"/>
          <p:cNvSpPr>
            <a:spLocks/>
          </p:cNvSpPr>
          <p:nvPr/>
        </p:nvSpPr>
        <p:spPr bwMode="auto">
          <a:xfrm>
            <a:off x="630238" y="2370138"/>
            <a:ext cx="7893050" cy="2265362"/>
          </a:xfrm>
          <a:custGeom>
            <a:avLst/>
            <a:gdLst/>
            <a:ahLst/>
            <a:cxnLst>
              <a:cxn ang="0">
                <a:pos x="0" y="610"/>
              </a:cxn>
              <a:cxn ang="0">
                <a:pos x="146" y="626"/>
              </a:cxn>
              <a:cxn ang="0">
                <a:pos x="304" y="670"/>
              </a:cxn>
              <a:cxn ang="0">
                <a:pos x="424" y="691"/>
              </a:cxn>
              <a:cxn ang="0">
                <a:pos x="505" y="490"/>
              </a:cxn>
              <a:cxn ang="0">
                <a:pos x="543" y="349"/>
              </a:cxn>
              <a:cxn ang="0">
                <a:pos x="614" y="83"/>
              </a:cxn>
              <a:cxn ang="0">
                <a:pos x="706" y="94"/>
              </a:cxn>
              <a:cxn ang="0">
                <a:pos x="793" y="77"/>
              </a:cxn>
              <a:cxn ang="0">
                <a:pos x="885" y="34"/>
              </a:cxn>
              <a:cxn ang="0">
                <a:pos x="1038" y="7"/>
              </a:cxn>
              <a:cxn ang="0">
                <a:pos x="1168" y="77"/>
              </a:cxn>
              <a:cxn ang="0">
                <a:pos x="1179" y="50"/>
              </a:cxn>
              <a:cxn ang="0">
                <a:pos x="1201" y="23"/>
              </a:cxn>
              <a:cxn ang="0">
                <a:pos x="1217" y="83"/>
              </a:cxn>
              <a:cxn ang="0">
                <a:pos x="1288" y="110"/>
              </a:cxn>
              <a:cxn ang="0">
                <a:pos x="1358" y="88"/>
              </a:cxn>
              <a:cxn ang="0">
                <a:pos x="1483" y="153"/>
              </a:cxn>
              <a:cxn ang="0">
                <a:pos x="1657" y="235"/>
              </a:cxn>
              <a:cxn ang="0">
                <a:pos x="1744" y="376"/>
              </a:cxn>
              <a:cxn ang="0">
                <a:pos x="1885" y="561"/>
              </a:cxn>
              <a:cxn ang="0">
                <a:pos x="2146" y="653"/>
              </a:cxn>
              <a:cxn ang="0">
                <a:pos x="2396" y="686"/>
              </a:cxn>
              <a:cxn ang="0">
                <a:pos x="2679" y="806"/>
              </a:cxn>
              <a:cxn ang="0">
                <a:pos x="2733" y="854"/>
              </a:cxn>
              <a:cxn ang="0">
                <a:pos x="2766" y="898"/>
              </a:cxn>
              <a:cxn ang="0">
                <a:pos x="2657" y="1148"/>
              </a:cxn>
              <a:cxn ang="0">
                <a:pos x="2820" y="1153"/>
              </a:cxn>
              <a:cxn ang="0">
                <a:pos x="2994" y="1164"/>
              </a:cxn>
              <a:cxn ang="0">
                <a:pos x="3179" y="1181"/>
              </a:cxn>
              <a:cxn ang="0">
                <a:pos x="3336" y="1229"/>
              </a:cxn>
              <a:cxn ang="0">
                <a:pos x="3461" y="1403"/>
              </a:cxn>
              <a:cxn ang="0">
                <a:pos x="3564" y="1371"/>
              </a:cxn>
              <a:cxn ang="0">
                <a:pos x="3787" y="1267"/>
              </a:cxn>
              <a:cxn ang="0">
                <a:pos x="4108" y="1164"/>
              </a:cxn>
              <a:cxn ang="0">
                <a:pos x="4483" y="1159"/>
              </a:cxn>
              <a:cxn ang="0">
                <a:pos x="4972" y="1327"/>
              </a:cxn>
            </a:cxnLst>
            <a:rect l="0" t="0" r="r" b="b"/>
            <a:pathLst>
              <a:path w="4972" h="1427">
                <a:moveTo>
                  <a:pt x="0" y="610"/>
                </a:moveTo>
                <a:cubicBezTo>
                  <a:pt x="24" y="613"/>
                  <a:pt x="95" y="616"/>
                  <a:pt x="146" y="626"/>
                </a:cubicBezTo>
                <a:cubicBezTo>
                  <a:pt x="197" y="636"/>
                  <a:pt x="258" y="659"/>
                  <a:pt x="304" y="670"/>
                </a:cubicBezTo>
                <a:cubicBezTo>
                  <a:pt x="350" y="681"/>
                  <a:pt x="390" y="721"/>
                  <a:pt x="424" y="691"/>
                </a:cubicBezTo>
                <a:cubicBezTo>
                  <a:pt x="458" y="661"/>
                  <a:pt x="485" y="547"/>
                  <a:pt x="505" y="490"/>
                </a:cubicBezTo>
                <a:cubicBezTo>
                  <a:pt x="525" y="433"/>
                  <a:pt x="525" y="417"/>
                  <a:pt x="543" y="349"/>
                </a:cubicBezTo>
                <a:cubicBezTo>
                  <a:pt x="561" y="281"/>
                  <a:pt x="587" y="125"/>
                  <a:pt x="614" y="83"/>
                </a:cubicBezTo>
                <a:cubicBezTo>
                  <a:pt x="641" y="41"/>
                  <a:pt x="676" y="95"/>
                  <a:pt x="706" y="94"/>
                </a:cubicBezTo>
                <a:cubicBezTo>
                  <a:pt x="736" y="93"/>
                  <a:pt x="763" y="87"/>
                  <a:pt x="793" y="77"/>
                </a:cubicBezTo>
                <a:cubicBezTo>
                  <a:pt x="823" y="67"/>
                  <a:pt x="844" y="46"/>
                  <a:pt x="885" y="34"/>
                </a:cubicBezTo>
                <a:cubicBezTo>
                  <a:pt x="926" y="22"/>
                  <a:pt x="991" y="0"/>
                  <a:pt x="1038" y="7"/>
                </a:cubicBezTo>
                <a:cubicBezTo>
                  <a:pt x="1085" y="14"/>
                  <a:pt x="1145" y="70"/>
                  <a:pt x="1168" y="77"/>
                </a:cubicBezTo>
                <a:cubicBezTo>
                  <a:pt x="1191" y="84"/>
                  <a:pt x="1173" y="59"/>
                  <a:pt x="1179" y="50"/>
                </a:cubicBezTo>
                <a:cubicBezTo>
                  <a:pt x="1185" y="41"/>
                  <a:pt x="1195" y="18"/>
                  <a:pt x="1201" y="23"/>
                </a:cubicBezTo>
                <a:cubicBezTo>
                  <a:pt x="1207" y="28"/>
                  <a:pt x="1203" y="69"/>
                  <a:pt x="1217" y="83"/>
                </a:cubicBezTo>
                <a:cubicBezTo>
                  <a:pt x="1231" y="97"/>
                  <a:pt x="1265" y="109"/>
                  <a:pt x="1288" y="110"/>
                </a:cubicBezTo>
                <a:cubicBezTo>
                  <a:pt x="1311" y="111"/>
                  <a:pt x="1326" y="81"/>
                  <a:pt x="1358" y="88"/>
                </a:cubicBezTo>
                <a:cubicBezTo>
                  <a:pt x="1390" y="95"/>
                  <a:pt x="1433" y="129"/>
                  <a:pt x="1483" y="153"/>
                </a:cubicBezTo>
                <a:cubicBezTo>
                  <a:pt x="1533" y="177"/>
                  <a:pt x="1613" y="198"/>
                  <a:pt x="1657" y="235"/>
                </a:cubicBezTo>
                <a:cubicBezTo>
                  <a:pt x="1701" y="272"/>
                  <a:pt x="1706" y="322"/>
                  <a:pt x="1744" y="376"/>
                </a:cubicBezTo>
                <a:cubicBezTo>
                  <a:pt x="1782" y="430"/>
                  <a:pt x="1818" y="515"/>
                  <a:pt x="1885" y="561"/>
                </a:cubicBezTo>
                <a:cubicBezTo>
                  <a:pt x="1952" y="607"/>
                  <a:pt x="2061" y="632"/>
                  <a:pt x="2146" y="653"/>
                </a:cubicBezTo>
                <a:cubicBezTo>
                  <a:pt x="2231" y="674"/>
                  <a:pt x="2307" y="661"/>
                  <a:pt x="2396" y="686"/>
                </a:cubicBezTo>
                <a:cubicBezTo>
                  <a:pt x="2485" y="711"/>
                  <a:pt x="2623" y="778"/>
                  <a:pt x="2679" y="806"/>
                </a:cubicBezTo>
                <a:cubicBezTo>
                  <a:pt x="2735" y="834"/>
                  <a:pt x="2719" y="839"/>
                  <a:pt x="2733" y="854"/>
                </a:cubicBezTo>
                <a:cubicBezTo>
                  <a:pt x="2747" y="869"/>
                  <a:pt x="2779" y="849"/>
                  <a:pt x="2766" y="898"/>
                </a:cubicBezTo>
                <a:cubicBezTo>
                  <a:pt x="2753" y="947"/>
                  <a:pt x="2648" y="1106"/>
                  <a:pt x="2657" y="1148"/>
                </a:cubicBezTo>
                <a:cubicBezTo>
                  <a:pt x="2666" y="1190"/>
                  <a:pt x="2764" y="1150"/>
                  <a:pt x="2820" y="1153"/>
                </a:cubicBezTo>
                <a:cubicBezTo>
                  <a:pt x="2876" y="1156"/>
                  <a:pt x="2934" y="1159"/>
                  <a:pt x="2994" y="1164"/>
                </a:cubicBezTo>
                <a:cubicBezTo>
                  <a:pt x="3054" y="1169"/>
                  <a:pt x="3122" y="1170"/>
                  <a:pt x="3179" y="1181"/>
                </a:cubicBezTo>
                <a:cubicBezTo>
                  <a:pt x="3236" y="1192"/>
                  <a:pt x="3289" y="1192"/>
                  <a:pt x="3336" y="1229"/>
                </a:cubicBezTo>
                <a:cubicBezTo>
                  <a:pt x="3383" y="1266"/>
                  <a:pt x="3423" y="1379"/>
                  <a:pt x="3461" y="1403"/>
                </a:cubicBezTo>
                <a:cubicBezTo>
                  <a:pt x="3499" y="1427"/>
                  <a:pt x="3510" y="1394"/>
                  <a:pt x="3564" y="1371"/>
                </a:cubicBezTo>
                <a:cubicBezTo>
                  <a:pt x="3618" y="1348"/>
                  <a:pt x="3696" y="1301"/>
                  <a:pt x="3787" y="1267"/>
                </a:cubicBezTo>
                <a:cubicBezTo>
                  <a:pt x="3878" y="1233"/>
                  <a:pt x="3992" y="1182"/>
                  <a:pt x="4108" y="1164"/>
                </a:cubicBezTo>
                <a:cubicBezTo>
                  <a:pt x="4224" y="1146"/>
                  <a:pt x="4339" y="1132"/>
                  <a:pt x="4483" y="1159"/>
                </a:cubicBezTo>
                <a:cubicBezTo>
                  <a:pt x="4627" y="1186"/>
                  <a:pt x="4870" y="1292"/>
                  <a:pt x="4972" y="1327"/>
                </a:cubicBezTo>
              </a:path>
            </a:pathLst>
          </a:custGeom>
          <a:noFill/>
          <a:ln w="50800" cap="flat">
            <a:solidFill>
              <a:schemeClr val="accent2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pl-PL"/>
          </a:p>
        </p:txBody>
      </p:sp>
      <p:sp>
        <p:nvSpPr>
          <p:cNvPr id="247818" name="Text Box 10"/>
          <p:cNvSpPr txBox="1">
            <a:spLocks noChangeArrowheads="1"/>
          </p:cNvSpPr>
          <p:nvPr/>
        </p:nvSpPr>
        <p:spPr bwMode="auto">
          <a:xfrm>
            <a:off x="8316913" y="4365625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1400" b="1">
                <a:latin typeface="Arial" charset="0"/>
              </a:rPr>
              <a:t>W5</a:t>
            </a:r>
            <a:endParaRPr lang="en-US" sz="1400" b="1">
              <a:latin typeface="Arial" charset="0"/>
            </a:endParaRPr>
          </a:p>
        </p:txBody>
      </p:sp>
      <p:sp>
        <p:nvSpPr>
          <p:cNvPr id="247819" name="Text Box 11"/>
          <p:cNvSpPr txBox="1">
            <a:spLocks noChangeArrowheads="1"/>
          </p:cNvSpPr>
          <p:nvPr/>
        </p:nvSpPr>
        <p:spPr bwMode="auto">
          <a:xfrm>
            <a:off x="323850" y="4581525"/>
            <a:ext cx="1873250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l-PL" sz="1400">
                <a:latin typeface="Arial" charset="0"/>
              </a:rPr>
              <a:t>Legenda:</a:t>
            </a:r>
          </a:p>
          <a:p>
            <a:r>
              <a:rPr lang="pl-PL" sz="1200" b="1" i="1">
                <a:solidFill>
                  <a:srgbClr val="FF0000"/>
                </a:solidFill>
                <a:latin typeface="Arial" charset="0"/>
              </a:rPr>
              <a:t>Wariant 1</a:t>
            </a:r>
          </a:p>
          <a:p>
            <a:r>
              <a:rPr lang="pl-PL" sz="1200" b="1" i="1">
                <a:solidFill>
                  <a:srgbClr val="008000"/>
                </a:solidFill>
                <a:latin typeface="Arial" charset="0"/>
              </a:rPr>
              <a:t>Wariant 2</a:t>
            </a:r>
          </a:p>
          <a:p>
            <a:r>
              <a:rPr lang="pl-PL" sz="1200" b="1" i="1">
                <a:solidFill>
                  <a:srgbClr val="FF9900"/>
                </a:solidFill>
                <a:latin typeface="Arial" charset="0"/>
              </a:rPr>
              <a:t>Wariant 3</a:t>
            </a:r>
          </a:p>
          <a:p>
            <a:r>
              <a:rPr lang="pl-PL" sz="1200" b="1" i="1">
                <a:solidFill>
                  <a:schemeClr val="bg2"/>
                </a:solidFill>
                <a:latin typeface="Arial" charset="0"/>
              </a:rPr>
              <a:t>Wariant 4</a:t>
            </a:r>
          </a:p>
          <a:p>
            <a:r>
              <a:rPr lang="pl-PL" sz="1200" b="1" i="1">
                <a:solidFill>
                  <a:schemeClr val="accent2"/>
                </a:solidFill>
                <a:latin typeface="Arial" charset="0"/>
              </a:rPr>
              <a:t>Wariant 5</a:t>
            </a:r>
            <a:endParaRPr lang="en-US" sz="1200" b="1" i="1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247820" name="Text Box 12"/>
          <p:cNvSpPr txBox="1">
            <a:spLocks noChangeArrowheads="1"/>
          </p:cNvSpPr>
          <p:nvPr/>
        </p:nvSpPr>
        <p:spPr bwMode="auto">
          <a:xfrm>
            <a:off x="8101013" y="4076700"/>
            <a:ext cx="450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sz="1400" b="1">
                <a:latin typeface="Arial" charset="0"/>
              </a:rPr>
              <a:t>W1</a:t>
            </a:r>
            <a:endParaRPr lang="en-US" sz="1400" b="1">
              <a:latin typeface="Arial" charset="0"/>
            </a:endParaRPr>
          </a:p>
        </p:txBody>
      </p:sp>
      <p:sp>
        <p:nvSpPr>
          <p:cNvPr id="247821" name="Text Box 13"/>
          <p:cNvSpPr txBox="1">
            <a:spLocks noChangeArrowheads="1"/>
          </p:cNvSpPr>
          <p:nvPr/>
        </p:nvSpPr>
        <p:spPr bwMode="auto">
          <a:xfrm>
            <a:off x="900113" y="476250"/>
            <a:ext cx="6862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dirty="0"/>
              <a:t>Ocena wielokryterialna koncepcji ścieżek rowerowych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104" name="Group 272"/>
          <p:cNvGraphicFramePr>
            <a:graphicFrameLocks noGrp="1"/>
          </p:cNvGraphicFramePr>
          <p:nvPr/>
        </p:nvGraphicFramePr>
        <p:xfrm>
          <a:off x="827584" y="908720"/>
          <a:ext cx="7920879" cy="5544613"/>
        </p:xfrm>
        <a:graphic>
          <a:graphicData uri="http://schemas.openxmlformats.org/drawingml/2006/table">
            <a:tbl>
              <a:tblPr/>
              <a:tblGrid>
                <a:gridCol w="4252132"/>
                <a:gridCol w="733338"/>
                <a:gridCol w="733339"/>
                <a:gridCol w="735393"/>
                <a:gridCol w="733338"/>
                <a:gridCol w="733339"/>
              </a:tblGrid>
              <a:tr h="605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Parametry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II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III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IV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V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Długość trasy do budowy [m]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2193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2308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2625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2443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2379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Długość odcinków istniejących [m]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790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790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790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790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790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Długość całkowita [m]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2983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3097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3415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3233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3169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Liczba punktów kolizji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Średnia odległość między 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punktami kolizji [m]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186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221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114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129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144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Liczba punktów zatrzymań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Średnia odległość między 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punktami zatrzymań [m]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221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180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198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Współczynnik wydłużenia trasy [%]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03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Zgodność z miejskim planem zagospodarowania przestrzennego [%]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92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93</a:t>
                      </a:r>
                      <a:endParaRPr kumimoji="0" lang="pl-PL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84</a:t>
                      </a:r>
                      <a:endParaRPr kumimoji="0" lang="pl-PL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Prostokąt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Parametry charakteryzujące poszczególne warianty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1455738" y="11445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144463" y="1433513"/>
            <a:ext cx="8718550" cy="465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pl-PL" sz="2200">
                <a:solidFill>
                  <a:srgbClr val="FF0000"/>
                </a:solidFill>
              </a:rPr>
              <a:t>Kryterium funkcjonalne</a:t>
            </a:r>
            <a:r>
              <a:rPr lang="pl-PL" sz="2200"/>
              <a:t> (bezpieczeństwo, wygoda, </a:t>
            </a:r>
          </a:p>
          <a:p>
            <a:pPr marL="457200" indent="-457200">
              <a:tabLst>
                <a:tab pos="457200" algn="l"/>
              </a:tabLst>
            </a:pPr>
            <a:r>
              <a:rPr lang="pl-PL" sz="2200"/>
              <a:t>						bezpośredniość, atrakcyjność)</a:t>
            </a:r>
          </a:p>
          <a:p>
            <a:pPr marL="457200" indent="-457200">
              <a:tabLst>
                <a:tab pos="457200" algn="l"/>
              </a:tabLst>
            </a:pPr>
            <a:endParaRPr lang="pl-PL" sz="2200"/>
          </a:p>
          <a:p>
            <a:pPr marL="457200" indent="-457200">
              <a:tabLst>
                <a:tab pos="457200" algn="l"/>
              </a:tabLst>
            </a:pPr>
            <a:endParaRPr lang="pl-PL" sz="1200"/>
          </a:p>
          <a:p>
            <a:pPr marL="457200" indent="-457200">
              <a:tabLst>
                <a:tab pos="457200" algn="l"/>
              </a:tabLst>
            </a:pPr>
            <a:r>
              <a:rPr lang="pl-PL" sz="2200">
                <a:solidFill>
                  <a:srgbClr val="FF0000"/>
                </a:solidFill>
              </a:rPr>
              <a:t>2. Kryterium ekonomiczno - realizacyjne</a:t>
            </a:r>
            <a:r>
              <a:rPr lang="pl-PL" sz="2200"/>
              <a:t> (koszty budowy, </a:t>
            </a:r>
          </a:p>
          <a:p>
            <a:pPr marL="457200" indent="-457200">
              <a:tabLst>
                <a:tab pos="457200" algn="l"/>
              </a:tabLst>
            </a:pPr>
            <a:r>
              <a:rPr lang="pl-PL" sz="2200"/>
              <a:t>			koszty wykupu gruntu, koszty utrzymania infrastruktury)</a:t>
            </a:r>
          </a:p>
          <a:p>
            <a:pPr marL="457200" indent="-457200">
              <a:tabLst>
                <a:tab pos="457200" algn="l"/>
              </a:tabLst>
            </a:pPr>
            <a:endParaRPr lang="pl-PL" sz="1200"/>
          </a:p>
          <a:p>
            <a:pPr marL="457200" indent="-457200">
              <a:tabLst>
                <a:tab pos="457200" algn="l"/>
              </a:tabLst>
            </a:pPr>
            <a:endParaRPr lang="pl-PL" sz="2200"/>
          </a:p>
          <a:p>
            <a:pPr marL="457200" indent="-457200">
              <a:tabLst>
                <a:tab pos="457200" algn="l"/>
              </a:tabLst>
            </a:pPr>
            <a:r>
              <a:rPr lang="pl-PL" sz="2200">
                <a:solidFill>
                  <a:srgbClr val="FF0000"/>
                </a:solidFill>
              </a:rPr>
              <a:t>3. Kryterium planistyczno – techniczne</a:t>
            </a:r>
            <a:r>
              <a:rPr lang="pl-PL" sz="2200"/>
              <a:t> (zgodność proponowanego </a:t>
            </a:r>
          </a:p>
          <a:p>
            <a:pPr marL="457200" indent="-457200">
              <a:tabLst>
                <a:tab pos="457200" algn="l"/>
              </a:tabLst>
            </a:pPr>
            <a:r>
              <a:rPr lang="pl-PL" sz="2200"/>
              <a:t>rozwiązania z dotychczasowymi planami zagospodarowania </a:t>
            </a:r>
          </a:p>
          <a:p>
            <a:pPr marL="457200" indent="-457200">
              <a:tabLst>
                <a:tab pos="457200" algn="l"/>
              </a:tabLst>
            </a:pPr>
            <a:r>
              <a:rPr lang="pl-PL" sz="2200"/>
              <a:t>							przestrzennego w mieście )</a:t>
            </a:r>
          </a:p>
          <a:p>
            <a:pPr marL="457200" indent="-457200">
              <a:tabLst>
                <a:tab pos="457200" algn="l"/>
              </a:tabLst>
            </a:pPr>
            <a:endParaRPr lang="pl-PL" sz="1200"/>
          </a:p>
          <a:p>
            <a:pPr marL="457200" indent="-457200">
              <a:tabLst>
                <a:tab pos="457200" algn="l"/>
              </a:tabLst>
            </a:pPr>
            <a:endParaRPr lang="pl-PL" sz="2200"/>
          </a:p>
          <a:p>
            <a:pPr marL="457200" indent="-457200">
              <a:tabLst>
                <a:tab pos="457200" algn="l"/>
              </a:tabLst>
            </a:pPr>
            <a:r>
              <a:rPr lang="pl-PL" sz="2200">
                <a:solidFill>
                  <a:srgbClr val="FF0000"/>
                </a:solidFill>
              </a:rPr>
              <a:t>4. Kryterium ekologiczno – społeczne</a:t>
            </a:r>
            <a:r>
              <a:rPr lang="pl-PL" sz="2200"/>
              <a:t> (skalę konfliktów społecznych </a:t>
            </a:r>
            <a:br>
              <a:rPr lang="pl-PL" sz="2200"/>
            </a:br>
            <a:r>
              <a:rPr lang="pl-PL" sz="2200"/>
              <a:t>	i środowiskowych związanych z proponowanym rozwiązaniem )</a:t>
            </a:r>
          </a:p>
        </p:txBody>
      </p:sp>
      <p:sp>
        <p:nvSpPr>
          <p:cNvPr id="6" name="Prostokąt 5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Kryteria oceny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974" name="Group 94"/>
          <p:cNvGraphicFramePr>
            <a:graphicFrameLocks noGrp="1"/>
          </p:cNvGraphicFramePr>
          <p:nvPr/>
        </p:nvGraphicFramePr>
        <p:xfrm>
          <a:off x="4500563" y="764704"/>
          <a:ext cx="4383087" cy="1645920"/>
        </p:xfrm>
        <a:graphic>
          <a:graphicData uri="http://schemas.openxmlformats.org/drawingml/2006/table">
            <a:tbl>
              <a:tblPr/>
              <a:tblGrid>
                <a:gridCol w="744537"/>
                <a:gridCol w="2082800"/>
                <a:gridCol w="1555750"/>
              </a:tblGrid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Lp.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Kryterium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Waga </a:t>
                      </a:r>
                      <a:r>
                        <a:rPr kumimoji="0" lang="pl-PL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</a:t>
                      </a:r>
                      <a:r>
                        <a:rPr kumimoji="0" lang="pl-PL" sz="12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Funkcjonalne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Ekonomiczno-realizacyjne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Planistyczno - techniczne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Ekologiczno - społeczne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Razem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0975" name="Rectangle 95"/>
          <p:cNvSpPr>
            <a:spLocks noChangeArrowheads="1"/>
          </p:cNvSpPr>
          <p:nvPr/>
        </p:nvSpPr>
        <p:spPr bwMode="auto">
          <a:xfrm>
            <a:off x="1403350" y="1053406"/>
            <a:ext cx="302418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pl-PL" sz="2000" dirty="0">
                <a:solidFill>
                  <a:srgbClr val="9900FF"/>
                </a:solidFill>
              </a:rPr>
              <a:t>Ustalenie wag  kryteriów uzyskanych na podstawie badań ankietowych </a:t>
            </a:r>
          </a:p>
        </p:txBody>
      </p:sp>
      <p:graphicFrame>
        <p:nvGraphicFramePr>
          <p:cNvPr id="251113" name="Group 233"/>
          <p:cNvGraphicFramePr>
            <a:graphicFrameLocks noGrp="1"/>
          </p:cNvGraphicFramePr>
          <p:nvPr/>
        </p:nvGraphicFramePr>
        <p:xfrm>
          <a:off x="431676" y="3266648"/>
          <a:ext cx="8532812" cy="3474720"/>
        </p:xfrm>
        <a:graphic>
          <a:graphicData uri="http://schemas.openxmlformats.org/drawingml/2006/table">
            <a:tbl>
              <a:tblPr/>
              <a:tblGrid>
                <a:gridCol w="450850"/>
                <a:gridCol w="2419350"/>
                <a:gridCol w="2708275"/>
                <a:gridCol w="2928937"/>
                <a:gridCol w="25400"/>
              </a:tblGrid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Lp.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Kryterium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Waga podkryterium w obrębie kryterium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Waga podkryterium w pełnym zbiorze kryteriów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kryterium funkcjonalnego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Bezpieczeństwo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0,29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0,145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Wygoda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0,125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Bezpośredniość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0,125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Atrakcyjność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0,21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0,105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Razem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kryterium ekonomiczno-realizacyjnego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Koszty budowy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0,5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Koszty wykupu gruntów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0,09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Koszty utrzymania infrastruktury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0,2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0,06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Razem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kryterium planistyczno-technicznego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Zgodność z dotychczasowymi planami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Razem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kryterium ekologiczno-społecznego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Skala konfliktów społecznych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Razem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pl-PL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1110" name="Rectangle 230"/>
          <p:cNvSpPr>
            <a:spLocks noChangeArrowheads="1"/>
          </p:cNvSpPr>
          <p:nvPr/>
        </p:nvSpPr>
        <p:spPr bwMode="auto">
          <a:xfrm>
            <a:off x="287337" y="2492896"/>
            <a:ext cx="8893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l-PL" sz="2000" dirty="0">
                <a:solidFill>
                  <a:srgbClr val="9900FF"/>
                </a:solidFill>
              </a:rPr>
              <a:t>Ustalenie wag </a:t>
            </a:r>
            <a:r>
              <a:rPr lang="pl-PL" sz="2000" dirty="0" err="1">
                <a:solidFill>
                  <a:srgbClr val="9900FF"/>
                </a:solidFill>
              </a:rPr>
              <a:t>podkryteriów</a:t>
            </a:r>
            <a:r>
              <a:rPr lang="pl-PL" sz="2000" dirty="0">
                <a:solidFill>
                  <a:srgbClr val="9900FF"/>
                </a:solidFill>
              </a:rPr>
              <a:t> (kryteriów cząstkowych) uzyskanych na podstawie badań ankietowych</a:t>
            </a:r>
            <a:endParaRPr lang="en-US" sz="2000" dirty="0">
              <a:solidFill>
                <a:srgbClr val="9900FF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Zastosowanie metody kompensacyjno - koniunkcyjnej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169" name="Group 953"/>
          <p:cNvGraphicFramePr>
            <a:graphicFrameLocks noGrp="1"/>
          </p:cNvGraphicFramePr>
          <p:nvPr/>
        </p:nvGraphicFramePr>
        <p:xfrm>
          <a:off x="1116013" y="981075"/>
          <a:ext cx="7489825" cy="3627120"/>
        </p:xfrm>
        <a:graphic>
          <a:graphicData uri="http://schemas.openxmlformats.org/drawingml/2006/table">
            <a:tbl>
              <a:tblPr/>
              <a:tblGrid>
                <a:gridCol w="433387"/>
                <a:gridCol w="2819400"/>
                <a:gridCol w="855663"/>
                <a:gridCol w="814387"/>
                <a:gridCol w="857250"/>
                <a:gridCol w="854075"/>
                <a:gridCol w="855663"/>
              </a:tblGrid>
              <a:tr h="1111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Lp.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Kryterium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Warianty</a:t>
                      </a:r>
                      <a:endParaRPr kumimoji="0" lang="pl-PL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095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II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III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IV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V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kryterium funkcjonalnego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Bezpieczeństwo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2,85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2,67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6,82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Wygoda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9,04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6,66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8,70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9,10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Bezpośredniość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10,00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7,63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8,80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9,12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Atrakcyjność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8,06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9,75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9,72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7,81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Ocena stopnia spełnienia  </a:t>
                      </a:r>
                      <a:r>
                        <a:rPr kumimoji="0" lang="pl-PL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pl-PL" sz="12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ij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9,04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6,72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7,47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8,21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 kryterium ekonomiczno-realizacyjnego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Koszty budowy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9,97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9,05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5,90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6,96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Koszty wykupów gruntów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7,31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7,12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7,86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Koszty utrzymania infrastruktury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10,00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5,70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7,04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8,14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Ocena stopnia spełnienia </a:t>
                      </a:r>
                      <a:r>
                        <a:rPr kumimoji="0" lang="pl-PL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pl-PL" sz="12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ij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9,10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8,40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Kryteria cząstkowe w obrębie kryterium planistyczno - technicznego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Zgodność z dotychczasowymi planami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6,04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Ocena stopnia spełnienia </a:t>
                      </a:r>
                      <a:r>
                        <a:rPr kumimoji="0" lang="pl-PL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pl-PL" sz="1200" b="1" i="1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ij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8,03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6,04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8,01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Kryteria cząstkowe w obrębie kryterium  ekologiczno-społecznego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ekologiczno - społecznych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11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Skala konfliktów społecznych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7,01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4,04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34095"/>
                        </a:buClr>
                        <a:buSzPct val="135000"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Ocena stopnia spełnienia </a:t>
                      </a:r>
                      <a:r>
                        <a:rPr kumimoji="0" lang="pl-PL" sz="1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pl-PL" sz="1200" b="1" i="1" u="none" strike="noStrike" cap="none" normalizeH="0" baseline="-30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ij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4,00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10,02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7,01</a:t>
                      </a:r>
                      <a:endParaRPr kumimoji="0" lang="pl-PL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9,01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4,04</a:t>
                      </a:r>
                      <a:endParaRPr kumimoji="0" lang="pl-PL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170" name="Rectangle 954"/>
          <p:cNvSpPr>
            <a:spLocks noChangeArrowheads="1"/>
          </p:cNvSpPr>
          <p:nvPr/>
        </p:nvSpPr>
        <p:spPr bwMode="auto">
          <a:xfrm>
            <a:off x="0" y="571480"/>
            <a:ext cx="8713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l-PL" sz="2000" dirty="0">
                <a:solidFill>
                  <a:srgbClr val="9900FF"/>
                </a:solidFill>
              </a:rPr>
              <a:t>Ocena stopnia spełnienia kryteriów cząstkowych w danej grupie kryteriów</a:t>
            </a:r>
            <a:r>
              <a:rPr lang="pl-PL" dirty="0"/>
              <a:t> </a:t>
            </a:r>
          </a:p>
        </p:txBody>
      </p:sp>
      <p:pic>
        <p:nvPicPr>
          <p:cNvPr id="266171" name="Picture 9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6165304"/>
            <a:ext cx="50022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6172" name="Group 956"/>
          <p:cNvGraphicFramePr>
            <a:graphicFrameLocks noGrp="1"/>
          </p:cNvGraphicFramePr>
          <p:nvPr/>
        </p:nvGraphicFramePr>
        <p:xfrm>
          <a:off x="2771800" y="5229225"/>
          <a:ext cx="5821339" cy="609600"/>
        </p:xfrm>
        <a:graphic>
          <a:graphicData uri="http://schemas.openxmlformats.org/drawingml/2006/table">
            <a:tbl>
              <a:tblPr/>
              <a:tblGrid>
                <a:gridCol w="2420523"/>
                <a:gridCol w="680164"/>
                <a:gridCol w="680162"/>
                <a:gridCol w="680164"/>
                <a:gridCol w="680162"/>
                <a:gridCol w="680164"/>
              </a:tblGrid>
              <a:tr h="184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Wariant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II</a:t>
                      </a:r>
                      <a:endParaRPr kumimoji="0" lang="pl-PL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III</a:t>
                      </a:r>
                      <a:endParaRPr kumimoji="0" lang="pl-PL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IV</a:t>
                      </a:r>
                      <a:endParaRPr kumimoji="0" lang="pl-PL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 V</a:t>
                      </a:r>
                      <a:endParaRPr kumimoji="0" lang="pl-PL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9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Ocena sumaryczna</a:t>
                      </a:r>
                      <a:endParaRPr kumimoji="0" lang="pl-PL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8,45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9,42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6,82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7,64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7,71</a:t>
                      </a:r>
                      <a:endParaRPr kumimoji="0" lang="pl-PL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195" name="Text Box 979"/>
          <p:cNvSpPr txBox="1">
            <a:spLocks noChangeArrowheads="1"/>
          </p:cNvSpPr>
          <p:nvPr/>
        </p:nvSpPr>
        <p:spPr bwMode="auto">
          <a:xfrm>
            <a:off x="323850" y="4652963"/>
            <a:ext cx="7407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>
                <a:solidFill>
                  <a:srgbClr val="9900FF"/>
                </a:solidFill>
              </a:rPr>
              <a:t>Uzyskane wyniki – metodą kompensacyjno - koniunkcyjną</a:t>
            </a:r>
            <a:endParaRPr lang="en-US">
              <a:solidFill>
                <a:srgbClr val="9900FF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Zastosowanie metody kompensacyjno - koniunkcyjnej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938213" y="2719388"/>
            <a:ext cx="72009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pl-PL" sz="6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Dziękuję za uwagę</a:t>
            </a:r>
            <a:r>
              <a:rPr lang="pl-PL" sz="6000" b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A5555-D310-4B18-B0DB-19ED28A25854}" type="slidenum">
              <a:rPr lang="pl-PL"/>
              <a:pPr>
                <a:defRPr/>
              </a:pPr>
              <a:t>3</a:t>
            </a:fld>
            <a:endParaRPr lang="pl-PL"/>
          </a:p>
        </p:txBody>
      </p:sp>
      <p:sp>
        <p:nvSpPr>
          <p:cNvPr id="101382" name="AutoShape 6"/>
          <p:cNvSpPr>
            <a:spLocks noChangeArrowheads="1"/>
          </p:cNvSpPr>
          <p:nvPr/>
        </p:nvSpPr>
        <p:spPr bwMode="auto">
          <a:xfrm>
            <a:off x="179387" y="980306"/>
            <a:ext cx="8964613" cy="2952750"/>
          </a:xfrm>
          <a:prstGeom prst="wave">
            <a:avLst>
              <a:gd name="adj1" fmla="val 13005"/>
              <a:gd name="adj2" fmla="val 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73725"/>
                  <a:invGamma/>
                </a:schemeClr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800" b="1" dirty="0">
                <a:solidFill>
                  <a:srgbClr val="CC3300"/>
                </a:solidFill>
                <a:latin typeface="+mn-lt"/>
                <a:cs typeface="+mn-cs"/>
              </a:rPr>
              <a:t>WWD</a:t>
            </a:r>
            <a:r>
              <a:rPr lang="pl-PL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 </a:t>
            </a:r>
            <a:r>
              <a:rPr lang="pl-PL" sz="2000" b="1" dirty="0">
                <a:latin typeface="+mn-lt"/>
                <a:cs typeface="+mn-cs"/>
              </a:rPr>
              <a:t>- dziedzina wiedzy wywodząca się z badań operacyjnych, która 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000" b="1" dirty="0">
                <a:latin typeface="+mn-lt"/>
                <a:cs typeface="+mn-cs"/>
              </a:rPr>
              <a:t>wyposaża decydenta w narzędzia i metody pozwalające na rozwiązywanie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000" b="1" dirty="0">
                <a:latin typeface="+mn-lt"/>
                <a:cs typeface="+mn-cs"/>
              </a:rPr>
              <a:t> złożonych wielokryterialnych problemów decyzyjnych, przy analizie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000" b="1" dirty="0">
                <a:latin typeface="+mn-lt"/>
                <a:cs typeface="+mn-cs"/>
              </a:rPr>
              <a:t>których ważne jest uwzględnienie wielu, często przeciwstawnych punktów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000" b="1" dirty="0">
                <a:latin typeface="+mn-lt"/>
                <a:cs typeface="+mn-cs"/>
              </a:rPr>
              <a:t> widzenia.</a:t>
            </a:r>
          </a:p>
        </p:txBody>
      </p:sp>
      <p:sp>
        <p:nvSpPr>
          <p:cNvPr id="8" name="Prostokąt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smtClean="0">
                <a:solidFill>
                  <a:srgbClr val="FFFF00"/>
                </a:solidFill>
                <a:latin typeface="Comic Sans MS" pitchFamily="66" charset="0"/>
              </a:rPr>
              <a:t>Wielokryterialne Wspomaganie Decyzji (WWD)</a:t>
            </a:r>
            <a:endParaRPr lang="pl-PL" b="1" dirty="0">
              <a:solidFill>
                <a:srgbClr val="FFFF00"/>
              </a:solidFill>
              <a:latin typeface="Comic Sans MS" pitchFamily="66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l="32394" t="35156" r="26427" b="53125"/>
          <a:stretch>
            <a:fillRect/>
          </a:stretch>
        </p:blipFill>
        <p:spPr bwMode="auto">
          <a:xfrm>
            <a:off x="150254" y="4371944"/>
            <a:ext cx="53578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32430" t="64649" r="23097" b="15820"/>
          <a:stretch>
            <a:fillRect/>
          </a:stretch>
        </p:blipFill>
        <p:spPr bwMode="auto">
          <a:xfrm>
            <a:off x="3357522" y="5429240"/>
            <a:ext cx="578647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214282" y="753319"/>
            <a:ext cx="85725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b="1" dirty="0" smtClean="0"/>
              <a:t>Zastosowanie w różnych obszarach i dziadzinach życia:</a:t>
            </a:r>
          </a:p>
          <a:p>
            <a:r>
              <a:rPr lang="pl-PL" b="1" dirty="0" smtClean="0"/>
              <a:t> 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 Transport i  Logistyka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 Ekonomia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Sprzedaż i marketing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Zarządzanie zasobami ludzkimi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Zarządzanie produkcją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Działalność finansowana przedsiębiorstw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 itd..</a:t>
            </a:r>
          </a:p>
        </p:txBody>
      </p:sp>
      <p:sp>
        <p:nvSpPr>
          <p:cNvPr id="3" name="Prostokąt 2"/>
          <p:cNvSpPr/>
          <p:nvPr/>
        </p:nvSpPr>
        <p:spPr>
          <a:xfrm>
            <a:off x="0" y="5500702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000" dirty="0" smtClean="0">
                <a:solidFill>
                  <a:srgbClr val="FF0000"/>
                </a:solidFill>
              </a:rPr>
              <a:t>Coraz większe zainteresowanie badaczy wykorzystaniem metodyki WWD zarówno do</a:t>
            </a:r>
          </a:p>
          <a:p>
            <a:pPr algn="ctr"/>
            <a:endParaRPr lang="pl-PL" sz="2000" dirty="0" smtClean="0">
              <a:solidFill>
                <a:srgbClr val="FF0000"/>
              </a:solidFill>
            </a:endParaRPr>
          </a:p>
          <a:p>
            <a:pPr algn="ctr"/>
            <a:r>
              <a:rPr lang="pl-PL" sz="2000" dirty="0" smtClean="0">
                <a:solidFill>
                  <a:srgbClr val="FF0000"/>
                </a:solidFill>
              </a:rPr>
              <a:t> </a:t>
            </a:r>
            <a:r>
              <a:rPr lang="pl-PL" sz="2000" b="1" u="sng" dirty="0" smtClean="0">
                <a:solidFill>
                  <a:srgbClr val="7030A0"/>
                </a:solidFill>
              </a:rPr>
              <a:t>zarządzania miastem, zarządzania transportem miejskim, planowaniu przestrzennym </a:t>
            </a:r>
            <a:endParaRPr lang="pl-PL" sz="2000" b="1" u="sng" dirty="0">
              <a:solidFill>
                <a:srgbClr val="7030A0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dirty="0" smtClean="0">
                <a:solidFill>
                  <a:srgbClr val="FFFF00"/>
                </a:solidFill>
                <a:latin typeface="Comic Sans MS" pitchFamily="66" charset="0"/>
              </a:rPr>
              <a:t>OBSZARY ZASTOSOWANIA WWD</a:t>
            </a:r>
            <a:endParaRPr lang="pl-PL" b="1" dirty="0">
              <a:solidFill>
                <a:srgbClr val="FFFF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wklad.jp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2"/>
          <a:stretch>
            <a:fillRect/>
          </a:stretch>
        </p:blipFill>
        <p:spPr>
          <a:xfrm>
            <a:off x="0" y="1268760"/>
            <a:ext cx="8820472" cy="5040560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smtClean="0">
                <a:solidFill>
                  <a:srgbClr val="FFFF00"/>
                </a:solidFill>
                <a:latin typeface="Comic Sans MS" pitchFamily="66" charset="0"/>
              </a:rPr>
              <a:t>Wielokryterialne Wspomaganie Decyzji (WWD)</a:t>
            </a:r>
            <a:endParaRPr lang="pl-PL" b="1" dirty="0">
              <a:solidFill>
                <a:srgbClr val="FFFF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stokąt 23"/>
          <p:cNvSpPr/>
          <p:nvPr/>
        </p:nvSpPr>
        <p:spPr>
          <a:xfrm>
            <a:off x="4929190" y="1839694"/>
            <a:ext cx="2928958" cy="4214842"/>
          </a:xfrm>
          <a:prstGeom prst="rect">
            <a:avLst/>
          </a:prstGeom>
          <a:solidFill>
            <a:srgbClr val="05C5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1285852" y="1500174"/>
            <a:ext cx="2143140" cy="7858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rgbClr val="FFFF00"/>
                </a:solidFill>
              </a:rPr>
              <a:t>WŁADZE MIASTA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5143504" y="3054140"/>
            <a:ext cx="2500330" cy="7858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Operator miejskiego transportu publicznego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5143504" y="2054008"/>
            <a:ext cx="2500330" cy="7858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Zarząd miejskiego transportu publicznego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18" name="Prostokąt 17"/>
          <p:cNvSpPr/>
          <p:nvPr/>
        </p:nvSpPr>
        <p:spPr>
          <a:xfrm>
            <a:off x="5143504" y="4054272"/>
            <a:ext cx="2500330" cy="7858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Pasażerowie miejskiego transportu publicznego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19" name="Prostokąt 18"/>
          <p:cNvSpPr/>
          <p:nvPr/>
        </p:nvSpPr>
        <p:spPr>
          <a:xfrm>
            <a:off x="5143504" y="5054404"/>
            <a:ext cx="2500330" cy="7858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Inni uczestnicy ruchu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22" name="Strzałka w prawo 21"/>
          <p:cNvSpPr/>
          <p:nvPr/>
        </p:nvSpPr>
        <p:spPr>
          <a:xfrm>
            <a:off x="3214678" y="3554206"/>
            <a:ext cx="1857388" cy="71438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Interwenienci</a:t>
            </a:r>
            <a:endParaRPr lang="pl-PL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Prostokąt zaokrąglony 22"/>
          <p:cNvSpPr/>
          <p:nvPr/>
        </p:nvSpPr>
        <p:spPr>
          <a:xfrm>
            <a:off x="1428728" y="3643314"/>
            <a:ext cx="1714512" cy="86580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rgbClr val="FFFF00"/>
                </a:solidFill>
              </a:rPr>
              <a:t>Uczestnicy procesu decyzyjnego</a:t>
            </a:r>
            <a:endParaRPr lang="pl-PL" sz="2000" b="1" dirty="0">
              <a:solidFill>
                <a:srgbClr val="FFFF00"/>
              </a:solidFill>
            </a:endParaRPr>
          </a:p>
        </p:txBody>
      </p:sp>
      <p:sp>
        <p:nvSpPr>
          <p:cNvPr id="25" name="Strzałka w prawo 24"/>
          <p:cNvSpPr/>
          <p:nvPr/>
        </p:nvSpPr>
        <p:spPr>
          <a:xfrm rot="16200000">
            <a:off x="1607324" y="2464588"/>
            <a:ext cx="1500198" cy="71438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DECYDENT</a:t>
            </a:r>
            <a:endParaRPr lang="pl-PL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Prostokąt 25"/>
          <p:cNvSpPr/>
          <p:nvPr/>
        </p:nvSpPr>
        <p:spPr>
          <a:xfrm>
            <a:off x="1500166" y="5911660"/>
            <a:ext cx="2143140" cy="7858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rgbClr val="FFFF00"/>
                </a:solidFill>
              </a:rPr>
              <a:t>Ekspert z zakresu transportu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27" name="Strzałka w prawo 26"/>
          <p:cNvSpPr/>
          <p:nvPr/>
        </p:nvSpPr>
        <p:spPr>
          <a:xfrm rot="5400000">
            <a:off x="1678760" y="4964917"/>
            <a:ext cx="1500198" cy="71438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05C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ANALITYK</a:t>
            </a:r>
            <a:endParaRPr lang="pl-PL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Prostokąt 15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dirty="0" smtClean="0">
                <a:solidFill>
                  <a:srgbClr val="FFFF00"/>
                </a:solidFill>
                <a:latin typeface="Comic Sans MS" pitchFamily="66" charset="0"/>
              </a:rPr>
              <a:t>UCZESTNICY PROCESU DECYZYJNEGO</a:t>
            </a:r>
            <a:endParaRPr lang="pl-PL" b="1" dirty="0">
              <a:solidFill>
                <a:srgbClr val="FFFF00"/>
              </a:solidFill>
            </a:endParaRPr>
          </a:p>
        </p:txBody>
      </p:sp>
      <p:sp>
        <p:nvSpPr>
          <p:cNvPr id="20" name="Prostokąt 19"/>
          <p:cNvSpPr/>
          <p:nvPr/>
        </p:nvSpPr>
        <p:spPr>
          <a:xfrm>
            <a:off x="0" y="57148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u="sng" dirty="0" smtClean="0">
                <a:solidFill>
                  <a:srgbClr val="C00000"/>
                </a:solidFill>
              </a:rPr>
              <a:t>Problem decyzyjny:   </a:t>
            </a:r>
            <a:r>
              <a:rPr lang="pl-PL" b="1" i="1" dirty="0" smtClean="0"/>
              <a:t>np. Wielokryterialny problem szeregowania wariantów zintegrowanego systemu miejskiego transportu publicznego (ZSMTP)</a:t>
            </a:r>
            <a:endParaRPr lang="pl-PL" b="1" u="sng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advTm="661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build="allAtOnce" animBg="1"/>
      <p:bldP spid="12" grpId="0" animBg="1"/>
      <p:bldP spid="13" grpId="0" animBg="1"/>
      <p:bldP spid="18" grpId="0" animBg="1"/>
      <p:bldP spid="19" grpId="0" animBg="1"/>
      <p:bldP spid="26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>
              <a:defRPr/>
            </a:pPr>
            <a:r>
              <a:rPr lang="pl-PL" sz="2000" b="1" dirty="0" smtClean="0">
                <a:solidFill>
                  <a:srgbClr val="FFFF00"/>
                </a:solidFill>
                <a:latin typeface="Comic Sans MS" pitchFamily="66" charset="0"/>
              </a:rPr>
              <a:t>              MEDOTYKA WWD – ETAPY POSTĘPOWANIA</a:t>
            </a:r>
            <a:endParaRPr lang="pl-PL" sz="2000" b="1" dirty="0">
              <a:solidFill>
                <a:srgbClr val="FFFF00"/>
              </a:solidFill>
              <a:latin typeface="Comic Sans MS" pitchFamily="66" charset="0"/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75656" cy="515576"/>
          </a:xfrm>
          <a:prstGeom prst="rect">
            <a:avLst/>
          </a:prstGeom>
        </p:spPr>
      </p:pic>
      <p:sp>
        <p:nvSpPr>
          <p:cNvPr id="12" name="Prostokąt 11"/>
          <p:cNvSpPr/>
          <p:nvPr/>
        </p:nvSpPr>
        <p:spPr>
          <a:xfrm>
            <a:off x="2267744" y="836712"/>
            <a:ext cx="9251504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/>
            <a:r>
              <a:rPr lang="pl-PL" sz="2400" b="1" dirty="0" smtClean="0"/>
              <a:t>                                    </a:t>
            </a:r>
            <a:endParaRPr lang="pl-PL" sz="2000" b="1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pl-PL" sz="2400" b="1" dirty="0" smtClean="0"/>
              <a:t>Problem decyzyjny </a:t>
            </a:r>
          </a:p>
          <a:p>
            <a:pPr marL="800100" lvl="1" indent="-342900"/>
            <a:r>
              <a:rPr lang="pl-PL" b="1" i="1" dirty="0" smtClean="0"/>
              <a:t>     </a:t>
            </a:r>
            <a:r>
              <a:rPr lang="pl-PL" i="1" dirty="0" smtClean="0"/>
              <a:t>(zdefiniowanie problemu, identyfikacja uczestników procesu)</a:t>
            </a:r>
          </a:p>
          <a:p>
            <a:pPr marL="800100" lvl="1" indent="-342900"/>
            <a:endParaRPr lang="pl-PL" sz="1000" i="1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pl-PL" sz="2400" b="1" dirty="0" smtClean="0"/>
              <a:t>Konstruowanie wariantów </a:t>
            </a:r>
          </a:p>
          <a:p>
            <a:pPr marL="800100" lvl="1" indent="-342900"/>
            <a:r>
              <a:rPr lang="pl-PL" b="1" i="1" dirty="0" smtClean="0"/>
              <a:t>     </a:t>
            </a:r>
            <a:r>
              <a:rPr lang="pl-PL" i="1" dirty="0" smtClean="0"/>
              <a:t>(określenie sposobu konstruowania wariantów)</a:t>
            </a:r>
          </a:p>
          <a:p>
            <a:pPr marL="800100" lvl="1" indent="-342900"/>
            <a:endParaRPr lang="pl-PL" sz="1000" i="1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pl-PL" sz="2400" b="1" dirty="0" smtClean="0"/>
              <a:t>Spójna rodzina kryteriów </a:t>
            </a:r>
          </a:p>
          <a:p>
            <a:pPr marL="800100" lvl="1" indent="-342900"/>
            <a:r>
              <a:rPr lang="pl-PL" b="1" i="1" dirty="0" smtClean="0"/>
              <a:t>      </a:t>
            </a:r>
            <a:r>
              <a:rPr lang="pl-PL" i="1" dirty="0" smtClean="0"/>
              <a:t>(stworzenie definicji kryteriów, określenie kierunku preferencji)</a:t>
            </a:r>
          </a:p>
          <a:p>
            <a:pPr marL="800100" lvl="1" indent="-342900"/>
            <a:endParaRPr lang="pl-PL" sz="1000" i="1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pl-PL" sz="2400" b="1" dirty="0" smtClean="0"/>
              <a:t>Preferencje decydenta i interwenientów </a:t>
            </a:r>
          </a:p>
          <a:p>
            <a:pPr marL="800100" lvl="1" indent="-342900"/>
            <a:r>
              <a:rPr lang="pl-PL" b="1" i="1" dirty="0" smtClean="0"/>
              <a:t>     </a:t>
            </a:r>
            <a:r>
              <a:rPr lang="pl-PL" i="1" dirty="0" smtClean="0"/>
              <a:t>(określenie wag kryteriów oraz wrażliwości na zmianę wartości </a:t>
            </a:r>
          </a:p>
          <a:p>
            <a:pPr marL="800100" lvl="1" indent="-342900"/>
            <a:r>
              <a:rPr lang="pl-PL" i="1" dirty="0" smtClean="0"/>
              <a:t>       wag kryteriów)</a:t>
            </a:r>
          </a:p>
          <a:p>
            <a:pPr marL="800100" lvl="1" indent="-342900"/>
            <a:endParaRPr lang="pl-PL" sz="1000" i="1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pl-PL" sz="2400" b="1" dirty="0" smtClean="0"/>
              <a:t>Eksperymenty obliczeniowe</a:t>
            </a:r>
          </a:p>
          <a:p>
            <a:pPr marL="800100" lvl="1" indent="-342900"/>
            <a:r>
              <a:rPr lang="pl-PL" b="1" i="1" dirty="0" smtClean="0"/>
              <a:t>     </a:t>
            </a:r>
            <a:r>
              <a:rPr lang="pl-PL" i="1" dirty="0" smtClean="0"/>
              <a:t>(wybór metody, przeprowadzenie eksperymentów </a:t>
            </a:r>
          </a:p>
          <a:p>
            <a:pPr marL="800100" lvl="1" indent="-342900"/>
            <a:r>
              <a:rPr lang="pl-PL" i="1" dirty="0" smtClean="0"/>
              <a:t>       z wykorzystaniem specjalistycznego oprogramowania)</a:t>
            </a:r>
          </a:p>
        </p:txBody>
      </p:sp>
      <p:sp>
        <p:nvSpPr>
          <p:cNvPr id="14" name="Prostokąt 13"/>
          <p:cNvSpPr/>
          <p:nvPr/>
        </p:nvSpPr>
        <p:spPr>
          <a:xfrm>
            <a:off x="1475656" y="692696"/>
            <a:ext cx="4114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/>
            <a:r>
              <a:rPr lang="pl-PL" sz="2400" b="1" dirty="0" smtClean="0">
                <a:solidFill>
                  <a:srgbClr val="C00000"/>
                </a:solidFill>
              </a:rPr>
              <a:t>Cztery etapy postępowania</a:t>
            </a:r>
          </a:p>
        </p:txBody>
      </p:sp>
    </p:spTree>
  </p:cSld>
  <p:clrMapOvr>
    <a:masterClrMapping/>
  </p:clrMapOvr>
  <p:transition advTm="6617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F1AE7-68A3-4AFA-AE47-1452EFCE09CB}" type="slidenum">
              <a:rPr lang="pl-PL"/>
              <a:pPr>
                <a:defRPr/>
              </a:pPr>
              <a:t>8</a:t>
            </a:fld>
            <a:endParaRPr lang="pl-PL"/>
          </a:p>
        </p:txBody>
      </p:sp>
      <p:sp>
        <p:nvSpPr>
          <p:cNvPr id="45059" name="AutoShape 21"/>
          <p:cNvSpPr>
            <a:spLocks noChangeArrowheads="1"/>
          </p:cNvSpPr>
          <p:nvPr/>
        </p:nvSpPr>
        <p:spPr bwMode="auto">
          <a:xfrm rot="2416426">
            <a:off x="4630178" y="806796"/>
            <a:ext cx="869325" cy="385317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accent1"/>
          </a:solidFill>
          <a:ln w="254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5060" name="AutoShape 22"/>
          <p:cNvSpPr>
            <a:spLocks noChangeArrowheads="1"/>
          </p:cNvSpPr>
          <p:nvPr/>
        </p:nvSpPr>
        <p:spPr bwMode="auto">
          <a:xfrm rot="8326017">
            <a:off x="3108421" y="728143"/>
            <a:ext cx="870844" cy="475029"/>
          </a:xfrm>
          <a:prstGeom prst="rightArrow">
            <a:avLst>
              <a:gd name="adj1" fmla="val 50000"/>
              <a:gd name="adj2" fmla="val 91728"/>
            </a:avLst>
          </a:prstGeom>
          <a:solidFill>
            <a:schemeClr val="accent1"/>
          </a:solidFill>
          <a:ln w="254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5061" name="AutoShape 20"/>
          <p:cNvSpPr>
            <a:spLocks noChangeArrowheads="1"/>
          </p:cNvSpPr>
          <p:nvPr/>
        </p:nvSpPr>
        <p:spPr bwMode="auto">
          <a:xfrm rot="5400000">
            <a:off x="790575" y="5770563"/>
            <a:ext cx="1081087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FFCC99"/>
          </a:solidFill>
          <a:ln w="254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5062" name="AutoShape 15"/>
          <p:cNvSpPr>
            <a:spLocks noChangeArrowheads="1"/>
          </p:cNvSpPr>
          <p:nvPr/>
        </p:nvSpPr>
        <p:spPr bwMode="auto">
          <a:xfrm rot="5400000">
            <a:off x="1077913" y="3178175"/>
            <a:ext cx="1081088" cy="7191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gradFill rotWithShape="1">
            <a:gsLst>
              <a:gs pos="0">
                <a:srgbClr val="993300"/>
              </a:gs>
              <a:gs pos="100000">
                <a:srgbClr val="DDBAA9"/>
              </a:gs>
            </a:gsLst>
            <a:lin ang="5400000" scaled="1"/>
          </a:gradFill>
          <a:ln w="254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79388" y="1341438"/>
            <a:ext cx="3563937" cy="5048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3725"/>
                  <a:invGamma/>
                </a:schemeClr>
              </a:gs>
            </a:gsLst>
            <a:lin ang="5400000" scaled="1"/>
          </a:gradFill>
          <a:ln w="25400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000" b="1">
                <a:latin typeface="+mn-lt"/>
                <a:cs typeface="+mn-cs"/>
              </a:rPr>
              <a:t>zbiór rozwiązań</a:t>
            </a:r>
            <a:r>
              <a:rPr lang="pl-PL" sz="2000">
                <a:latin typeface="+mn-lt"/>
                <a:cs typeface="+mn-cs"/>
              </a:rPr>
              <a:t> (wariantów) A</a:t>
            </a: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4859338" y="1341438"/>
            <a:ext cx="3995737" cy="5048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3725"/>
                  <a:invGamma/>
                </a:schemeClr>
              </a:gs>
            </a:gsLst>
            <a:lin ang="5400000" scaled="1"/>
          </a:gradFill>
          <a:ln w="25400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2000" b="1">
                <a:latin typeface="+mn-lt"/>
                <a:cs typeface="+mn-cs"/>
              </a:rPr>
              <a:t>spójna rodzina kryteriów</a:t>
            </a:r>
            <a:r>
              <a:rPr lang="pl-PL" sz="2000">
                <a:latin typeface="+mn-lt"/>
                <a:cs typeface="+mn-cs"/>
              </a:rPr>
              <a:t> oceny F</a:t>
            </a:r>
          </a:p>
        </p:txBody>
      </p:sp>
      <p:sp>
        <p:nvSpPr>
          <p:cNvPr id="45065" name="Rectangle 10"/>
          <p:cNvSpPr>
            <a:spLocks noChangeArrowheads="1"/>
          </p:cNvSpPr>
          <p:nvPr/>
        </p:nvSpPr>
        <p:spPr bwMode="auto">
          <a:xfrm>
            <a:off x="1979613" y="3500438"/>
            <a:ext cx="7164387" cy="647700"/>
          </a:xfrm>
          <a:prstGeom prst="rect">
            <a:avLst/>
          </a:prstGeom>
          <a:solidFill>
            <a:srgbClr val="CCFFCC"/>
          </a:solidFill>
          <a:ln w="254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l-PL" sz="2000" b="1">
                <a:latin typeface="Calibri" pitchFamily="34" charset="0"/>
              </a:rPr>
              <a:t>pośredni </a:t>
            </a:r>
            <a:r>
              <a:rPr lang="pl-PL" sz="2000">
                <a:latin typeface="Calibri" pitchFamily="34" charset="0"/>
              </a:rPr>
              <a:t>(określenie właściwości charakteryzujących elementy</a:t>
            </a:r>
          </a:p>
          <a:p>
            <a:r>
              <a:rPr lang="pl-PL" sz="2000">
                <a:latin typeface="Calibri" pitchFamily="34" charset="0"/>
              </a:rPr>
              <a:t> zbioru lub warunków go ograniczających)</a:t>
            </a:r>
          </a:p>
        </p:txBody>
      </p:sp>
      <p:sp>
        <p:nvSpPr>
          <p:cNvPr id="45066" name="Rectangle 11"/>
          <p:cNvSpPr>
            <a:spLocks noChangeArrowheads="1"/>
          </p:cNvSpPr>
          <p:nvPr/>
        </p:nvSpPr>
        <p:spPr bwMode="auto">
          <a:xfrm>
            <a:off x="971550" y="2060575"/>
            <a:ext cx="4321175" cy="504825"/>
          </a:xfrm>
          <a:prstGeom prst="rect">
            <a:avLst/>
          </a:prstGeom>
          <a:gradFill rotWithShape="1">
            <a:gsLst>
              <a:gs pos="0">
                <a:srgbClr val="993300"/>
              </a:gs>
              <a:gs pos="100000">
                <a:srgbClr val="DDBAA9"/>
              </a:gs>
            </a:gsLst>
            <a:lin ang="5400000" scaled="1"/>
          </a:gradFill>
          <a:ln w="254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>
                <a:latin typeface="Calibri" pitchFamily="34" charset="0"/>
              </a:rPr>
              <a:t>Może być zdefiniowany w sposób:</a:t>
            </a:r>
          </a:p>
        </p:txBody>
      </p:sp>
      <p:sp>
        <p:nvSpPr>
          <p:cNvPr id="45067" name="Rectangle 12"/>
          <p:cNvSpPr>
            <a:spLocks noChangeArrowheads="1"/>
          </p:cNvSpPr>
          <p:nvPr/>
        </p:nvSpPr>
        <p:spPr bwMode="auto">
          <a:xfrm>
            <a:off x="1979613" y="2779713"/>
            <a:ext cx="7164387" cy="504825"/>
          </a:xfrm>
          <a:prstGeom prst="rect">
            <a:avLst/>
          </a:prstGeom>
          <a:solidFill>
            <a:srgbClr val="CCFFCC"/>
          </a:solidFill>
          <a:ln w="254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>
                <a:latin typeface="Calibri" pitchFamily="34" charset="0"/>
              </a:rPr>
              <a:t>bezpośredni </a:t>
            </a:r>
            <a:r>
              <a:rPr lang="pl-PL" sz="2000">
                <a:latin typeface="Calibri" pitchFamily="34" charset="0"/>
              </a:rPr>
              <a:t>(przez wymienienie wszystkich jego elementów)</a:t>
            </a:r>
          </a:p>
        </p:txBody>
      </p:sp>
      <p:sp>
        <p:nvSpPr>
          <p:cNvPr id="96269" name="AutoShape 13"/>
          <p:cNvSpPr>
            <a:spLocks noChangeArrowheads="1"/>
          </p:cNvSpPr>
          <p:nvPr/>
        </p:nvSpPr>
        <p:spPr bwMode="auto">
          <a:xfrm rot="5400000">
            <a:off x="288132" y="1810544"/>
            <a:ext cx="647700" cy="71913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3725"/>
                  <a:invGamma/>
                </a:schemeClr>
              </a:gs>
            </a:gsLst>
            <a:lin ang="5400000" scaled="1"/>
          </a:gradFill>
          <a:ln w="25400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latin typeface="+mn-lt"/>
              <a:cs typeface="+mn-cs"/>
            </a:endParaRPr>
          </a:p>
        </p:txBody>
      </p:sp>
      <p:sp>
        <p:nvSpPr>
          <p:cNvPr id="45069" name="AutoShape 14"/>
          <p:cNvSpPr>
            <a:spLocks noChangeArrowheads="1"/>
          </p:cNvSpPr>
          <p:nvPr/>
        </p:nvSpPr>
        <p:spPr bwMode="auto">
          <a:xfrm rot="5400000">
            <a:off x="1294607" y="2528094"/>
            <a:ext cx="647700" cy="7191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gradFill rotWithShape="1">
            <a:gsLst>
              <a:gs pos="0">
                <a:srgbClr val="993300"/>
              </a:gs>
              <a:gs pos="100000">
                <a:srgbClr val="DDBAA9"/>
              </a:gs>
            </a:gsLst>
            <a:lin ang="5400000" scaled="1"/>
          </a:gradFill>
          <a:ln w="254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5070" name="Rectangle 16"/>
          <p:cNvSpPr>
            <a:spLocks noChangeArrowheads="1"/>
          </p:cNvSpPr>
          <p:nvPr/>
        </p:nvSpPr>
        <p:spPr bwMode="auto">
          <a:xfrm>
            <a:off x="1692275" y="6092825"/>
            <a:ext cx="7451725" cy="647700"/>
          </a:xfrm>
          <a:prstGeom prst="rect">
            <a:avLst/>
          </a:prstGeom>
          <a:solidFill>
            <a:srgbClr val="CCFFCC"/>
          </a:solidFill>
          <a:ln w="254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l-PL" sz="2000" b="1">
                <a:latin typeface="Calibri" pitchFamily="34" charset="0"/>
              </a:rPr>
              <a:t>zmienny</a:t>
            </a:r>
            <a:r>
              <a:rPr lang="pl-PL" sz="2000">
                <a:latin typeface="Calibri" pitchFamily="34" charset="0"/>
              </a:rPr>
              <a:t> czyli podlegający modyfikacjom w trakcie </a:t>
            </a:r>
          </a:p>
          <a:p>
            <a:r>
              <a:rPr lang="pl-PL" sz="2000">
                <a:latin typeface="Calibri" pitchFamily="34" charset="0"/>
              </a:rPr>
              <a:t>procedury decyzyjnej</a:t>
            </a:r>
          </a:p>
        </p:txBody>
      </p:sp>
      <p:sp>
        <p:nvSpPr>
          <p:cNvPr id="45071" name="Rectangle 17"/>
          <p:cNvSpPr>
            <a:spLocks noChangeArrowheads="1"/>
          </p:cNvSpPr>
          <p:nvPr/>
        </p:nvSpPr>
        <p:spPr bwMode="auto">
          <a:xfrm>
            <a:off x="971550" y="4581525"/>
            <a:ext cx="4105275" cy="504825"/>
          </a:xfrm>
          <a:prstGeom prst="rect">
            <a:avLst/>
          </a:prstGeom>
          <a:solidFill>
            <a:srgbClr val="FFCC99"/>
          </a:solidFill>
          <a:ln w="254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l-PL" sz="2000" b="1">
                <a:latin typeface="Calibri" pitchFamily="34" charset="0"/>
              </a:rPr>
              <a:t>Zbiór A może być:</a:t>
            </a:r>
          </a:p>
        </p:txBody>
      </p:sp>
      <p:sp>
        <p:nvSpPr>
          <p:cNvPr id="45072" name="Rectangle 18"/>
          <p:cNvSpPr>
            <a:spLocks noChangeArrowheads="1"/>
          </p:cNvSpPr>
          <p:nvPr/>
        </p:nvSpPr>
        <p:spPr bwMode="auto">
          <a:xfrm>
            <a:off x="1692275" y="5229225"/>
            <a:ext cx="7451725" cy="576263"/>
          </a:xfrm>
          <a:prstGeom prst="rect">
            <a:avLst/>
          </a:prstGeom>
          <a:solidFill>
            <a:srgbClr val="CCFFCC"/>
          </a:solidFill>
          <a:ln w="25400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l-PL" sz="2000" b="1">
                <a:latin typeface="Calibri" pitchFamily="34" charset="0"/>
              </a:rPr>
              <a:t>stały </a:t>
            </a:r>
            <a:r>
              <a:rPr lang="pl-PL" sz="2000">
                <a:latin typeface="Calibri" pitchFamily="34" charset="0"/>
              </a:rPr>
              <a:t>czyli zdefiniowany z góry (a priori) niepodlegający</a:t>
            </a:r>
          </a:p>
          <a:p>
            <a:r>
              <a:rPr lang="pl-PL" sz="2000">
                <a:latin typeface="Calibri" pitchFamily="34" charset="0"/>
              </a:rPr>
              <a:t> zmianom w czasie procesu decyzyjnego.</a:t>
            </a:r>
          </a:p>
        </p:txBody>
      </p:sp>
      <p:sp>
        <p:nvSpPr>
          <p:cNvPr id="45073" name="AutoShape 19"/>
          <p:cNvSpPr>
            <a:spLocks noChangeArrowheads="1"/>
          </p:cNvSpPr>
          <p:nvPr/>
        </p:nvSpPr>
        <p:spPr bwMode="auto">
          <a:xfrm rot="5400000">
            <a:off x="1008857" y="5049044"/>
            <a:ext cx="647700" cy="7191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FFCC99"/>
          </a:solidFill>
          <a:ln w="254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96279" name="AutoShape 23"/>
          <p:cNvSpPr>
            <a:spLocks noChangeArrowheads="1"/>
          </p:cNvSpPr>
          <p:nvPr/>
        </p:nvSpPr>
        <p:spPr bwMode="auto">
          <a:xfrm rot="5400000">
            <a:off x="286544" y="4256881"/>
            <a:ext cx="647700" cy="719138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3725"/>
                  <a:invGamma/>
                </a:schemeClr>
              </a:gs>
            </a:gsLst>
            <a:lin ang="5400000" scaled="1"/>
          </a:gradFill>
          <a:ln w="9525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latin typeface="+mn-lt"/>
              <a:cs typeface="+mn-cs"/>
            </a:endParaRPr>
          </a:p>
        </p:txBody>
      </p:sp>
      <p:sp>
        <p:nvSpPr>
          <p:cNvPr id="96280" name="Rectangle 24"/>
          <p:cNvSpPr>
            <a:spLocks noChangeArrowheads="1"/>
          </p:cNvSpPr>
          <p:nvPr/>
        </p:nvSpPr>
        <p:spPr bwMode="auto">
          <a:xfrm>
            <a:off x="250825" y="1846263"/>
            <a:ext cx="288925" cy="30241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3725"/>
                  <a:invGamma/>
                </a:schemeClr>
              </a:gs>
            </a:gsLst>
            <a:lin ang="5400000" scaled="1"/>
          </a:gradFill>
          <a:ln w="25400">
            <a:solidFill>
              <a:srgbClr val="99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latin typeface="+mn-lt"/>
              <a:cs typeface="+mn-cs"/>
            </a:endParaRPr>
          </a:p>
        </p:txBody>
      </p:sp>
      <p:sp>
        <p:nvSpPr>
          <p:cNvPr id="21" name="Prostokąt 2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dirty="0" smtClean="0">
                <a:solidFill>
                  <a:srgbClr val="FFFF00"/>
                </a:solidFill>
                <a:latin typeface="Comic Sans MS" pitchFamily="66" charset="0"/>
              </a:rPr>
              <a:t>Podstawowymi atrybutami wielokryterialnych problemów decyzyjnych są:</a:t>
            </a:r>
            <a:endParaRPr lang="pl-PL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ymbol zastępczy daty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Kraków, 18.05.2009</a:t>
            </a:r>
            <a:r>
              <a:rPr lang="pl-PL">
                <a:solidFill>
                  <a:srgbClr val="FFCCFF"/>
                </a:solidFill>
              </a:rPr>
              <a:t> </a:t>
            </a:r>
          </a:p>
        </p:txBody>
      </p:sp>
      <p:sp>
        <p:nvSpPr>
          <p:cNvPr id="16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Wielokryterialna ocena wariantów zintegrowanego systemu transportu publicznego</a:t>
            </a:r>
          </a:p>
        </p:txBody>
      </p:sp>
      <p:sp>
        <p:nvSpPr>
          <p:cNvPr id="17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A9EE45-F4A8-4B23-8150-A15E0F3D8898}" type="slidenum">
              <a:rPr lang="pl-PL"/>
              <a:pPr>
                <a:defRPr/>
              </a:pPr>
              <a:t>9</a:t>
            </a:fld>
            <a:endParaRPr lang="pl-PL"/>
          </a:p>
        </p:txBody>
      </p:sp>
      <p:sp>
        <p:nvSpPr>
          <p:cNvPr id="46085" name="AutoShape 17"/>
          <p:cNvSpPr>
            <a:spLocks noChangeArrowheads="1"/>
          </p:cNvSpPr>
          <p:nvPr/>
        </p:nvSpPr>
        <p:spPr bwMode="auto">
          <a:xfrm rot="5400000" flipV="1">
            <a:off x="7596981" y="4653757"/>
            <a:ext cx="11525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9933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0" y="1196975"/>
            <a:ext cx="1908175" cy="72072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400" b="1">
                <a:solidFill>
                  <a:srgbClr val="990000"/>
                </a:solidFill>
                <a:latin typeface="Calibri" pitchFamily="34" charset="0"/>
              </a:rPr>
              <a:t>Kryterium</a:t>
            </a:r>
          </a:p>
        </p:txBody>
      </p:sp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4572000" y="2420938"/>
            <a:ext cx="49323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l-PL" sz="2000" b="1" dirty="0">
                <a:latin typeface="Calibri" pitchFamily="34" charset="0"/>
              </a:rPr>
              <a:t>jest to zbiór kryteriów spełniający</a:t>
            </a:r>
          </a:p>
          <a:p>
            <a:r>
              <a:rPr lang="pl-PL" sz="2000" b="1" dirty="0">
                <a:latin typeface="Calibri" pitchFamily="34" charset="0"/>
              </a:rPr>
              <a:t> następujące wymagania:</a:t>
            </a:r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179388" y="2420938"/>
            <a:ext cx="4284662" cy="8636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400" b="1">
                <a:solidFill>
                  <a:srgbClr val="990000"/>
                </a:solidFill>
                <a:latin typeface="Calibri" pitchFamily="34" charset="0"/>
              </a:rPr>
              <a:t>Spójna rodzina kryteriów F</a:t>
            </a:r>
          </a:p>
        </p:txBody>
      </p:sp>
      <p:sp>
        <p:nvSpPr>
          <p:cNvPr id="46090" name="AutoShape 9"/>
          <p:cNvSpPr>
            <a:spLocks noChangeArrowheads="1"/>
          </p:cNvSpPr>
          <p:nvPr/>
        </p:nvSpPr>
        <p:spPr bwMode="auto">
          <a:xfrm rot="2416426">
            <a:off x="1004888" y="2111375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9933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6091" name="AutoShape 11"/>
          <p:cNvSpPr>
            <a:spLocks noChangeArrowheads="1"/>
          </p:cNvSpPr>
          <p:nvPr/>
        </p:nvSpPr>
        <p:spPr bwMode="auto">
          <a:xfrm>
            <a:off x="1258888" y="3429000"/>
            <a:ext cx="6481762" cy="5746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5400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 dirty="0" err="1">
                <a:latin typeface="Calibri" pitchFamily="34" charset="0"/>
              </a:rPr>
              <a:t>wyczerpywalności</a:t>
            </a:r>
            <a:r>
              <a:rPr lang="pl-PL" sz="2000" b="1" dirty="0">
                <a:latin typeface="Calibri" pitchFamily="34" charset="0"/>
              </a:rPr>
              <a:t> oceny</a:t>
            </a:r>
            <a:r>
              <a:rPr lang="pl-PL" sz="2000" dirty="0">
                <a:latin typeface="Calibri" pitchFamily="34" charset="0"/>
              </a:rPr>
              <a:t> </a:t>
            </a:r>
          </a:p>
        </p:txBody>
      </p:sp>
      <p:sp>
        <p:nvSpPr>
          <p:cNvPr id="46092" name="AutoShape 12"/>
          <p:cNvSpPr>
            <a:spLocks noChangeArrowheads="1"/>
          </p:cNvSpPr>
          <p:nvPr/>
        </p:nvSpPr>
        <p:spPr bwMode="auto">
          <a:xfrm>
            <a:off x="1258888" y="4149725"/>
            <a:ext cx="6481762" cy="5746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5400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 dirty="0">
                <a:latin typeface="Calibri" pitchFamily="34" charset="0"/>
              </a:rPr>
              <a:t>spójności </a:t>
            </a:r>
            <a:r>
              <a:rPr lang="pl-PL" sz="2000" b="1" dirty="0" smtClean="0">
                <a:latin typeface="Calibri" pitchFamily="34" charset="0"/>
              </a:rPr>
              <a:t>oceny</a:t>
            </a:r>
            <a:endParaRPr lang="pl-PL" sz="2000" dirty="0">
              <a:latin typeface="Calibri" pitchFamily="34" charset="0"/>
            </a:endParaRPr>
          </a:p>
        </p:txBody>
      </p:sp>
      <p:sp>
        <p:nvSpPr>
          <p:cNvPr id="46093" name="AutoShape 13"/>
          <p:cNvSpPr>
            <a:spLocks noChangeArrowheads="1"/>
          </p:cNvSpPr>
          <p:nvPr/>
        </p:nvSpPr>
        <p:spPr bwMode="auto">
          <a:xfrm>
            <a:off x="1258888" y="4941888"/>
            <a:ext cx="6481762" cy="503237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5400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>
                <a:latin typeface="Calibri" pitchFamily="34" charset="0"/>
              </a:rPr>
              <a:t>niepowtarzalności</a:t>
            </a:r>
            <a:r>
              <a:rPr lang="pl-PL" sz="2000">
                <a:latin typeface="Calibri" pitchFamily="34" charset="0"/>
              </a:rPr>
              <a:t> zakresów znaczeniowych kryteriów</a:t>
            </a:r>
          </a:p>
        </p:txBody>
      </p:sp>
      <p:sp>
        <p:nvSpPr>
          <p:cNvPr id="46094" name="AutoShape 14"/>
          <p:cNvSpPr>
            <a:spLocks noChangeArrowheads="1"/>
          </p:cNvSpPr>
          <p:nvPr/>
        </p:nvSpPr>
        <p:spPr bwMode="auto">
          <a:xfrm rot="5400000" flipV="1">
            <a:off x="7670006" y="3717132"/>
            <a:ext cx="100647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9933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6095" name="AutoShape 15"/>
          <p:cNvSpPr>
            <a:spLocks noChangeArrowheads="1"/>
          </p:cNvSpPr>
          <p:nvPr/>
        </p:nvSpPr>
        <p:spPr bwMode="auto">
          <a:xfrm rot="5400000" flipV="1">
            <a:off x="7741444" y="3069431"/>
            <a:ext cx="863600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9933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46096" name="AutoShape 18"/>
          <p:cNvSpPr>
            <a:spLocks noChangeArrowheads="1"/>
          </p:cNvSpPr>
          <p:nvPr/>
        </p:nvSpPr>
        <p:spPr bwMode="auto">
          <a:xfrm>
            <a:off x="179388" y="5734050"/>
            <a:ext cx="8964612" cy="1081088"/>
          </a:xfrm>
          <a:prstGeom prst="roundRect">
            <a:avLst>
              <a:gd name="adj" fmla="val 16667"/>
            </a:avLst>
          </a:prstGeom>
          <a:solidFill>
            <a:srgbClr val="9933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l-PL" sz="2000" b="1">
                <a:solidFill>
                  <a:srgbClr val="FFFF00"/>
                </a:solidFill>
                <a:latin typeface="Calibri" pitchFamily="34" charset="0"/>
              </a:rPr>
              <a:t>Każde kryterium występujące w zbiorze F jest funkcją f zdefiniowaną na </a:t>
            </a:r>
          </a:p>
          <a:p>
            <a:pPr algn="ctr"/>
            <a:r>
              <a:rPr lang="pl-PL" sz="2000" b="1">
                <a:solidFill>
                  <a:srgbClr val="FFFF00"/>
                </a:solidFill>
                <a:latin typeface="Calibri" pitchFamily="34" charset="0"/>
              </a:rPr>
              <a:t>zbiorze A, służącą do oceny zbioru A i reprezentującą preferencje </a:t>
            </a:r>
          </a:p>
          <a:p>
            <a:pPr algn="ctr"/>
            <a:r>
              <a:rPr lang="pl-PL" sz="2000" b="1">
                <a:solidFill>
                  <a:srgbClr val="FFFF00"/>
                </a:solidFill>
                <a:latin typeface="Calibri" pitchFamily="34" charset="0"/>
              </a:rPr>
              <a:t>decydenta w odniesieniu do określonego aspektu problemu decyzyjnego</a:t>
            </a:r>
            <a:r>
              <a:rPr lang="pl-PL" sz="2000" b="1">
                <a:latin typeface="Calibri" pitchFamily="34" charset="0"/>
              </a:rPr>
              <a:t> </a:t>
            </a:r>
          </a:p>
        </p:txBody>
      </p:sp>
      <p:sp>
        <p:nvSpPr>
          <p:cNvPr id="18" name="Prostokąt 1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b="1" dirty="0" smtClean="0">
                <a:solidFill>
                  <a:srgbClr val="FFFF00"/>
                </a:solidFill>
                <a:latin typeface="Comic Sans MS" pitchFamily="66" charset="0"/>
              </a:rPr>
              <a:t>Definicja spójnej rodziny kryteriów</a:t>
            </a:r>
            <a:endParaRPr lang="pl-PL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6609</TotalTime>
  <Words>1200</Words>
  <Application>Microsoft Office PowerPoint</Application>
  <PresentationFormat>Pokaz na ekranie (4:3)</PresentationFormat>
  <Paragraphs>482</Paragraphs>
  <Slides>25</Slides>
  <Notes>16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7" baseType="lpstr">
      <vt:lpstr>Motyw pakietu Office</vt:lpstr>
      <vt:lpstr>Równanie</vt:lpstr>
      <vt:lpstr>WIELOKRYTERIALNE WSPOMAGANIE DECYZJI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 zakresie realizacji planu mobilności Politechnika: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Wielokryterialna ocena wariantów zintegrowanego miejskiego transportu publicznego</dc:title>
  <dc:creator>Katarzyna</dc:creator>
  <cp:lastModifiedBy>Ania</cp:lastModifiedBy>
  <cp:revision>640</cp:revision>
  <dcterms:created xsi:type="dcterms:W3CDTF">2013-02-28T11:14:47Z</dcterms:created>
  <dcterms:modified xsi:type="dcterms:W3CDTF">2018-04-22T20:12:35Z</dcterms:modified>
</cp:coreProperties>
</file>